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321" r:id="rId2"/>
    <p:sldId id="263" r:id="rId3"/>
    <p:sldId id="264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5" r:id="rId48"/>
    <p:sldId id="316" r:id="rId49"/>
    <p:sldId id="317" r:id="rId50"/>
    <p:sldId id="318" r:id="rId51"/>
    <p:sldId id="319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  <p:sldId id="371" r:id="rId100"/>
    <p:sldId id="372" r:id="rId10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8B39-E7D6-400F-BBE1-16586308C884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68B5-4E29-440D-9854-FC2D7443CC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02683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4485-2ACB-4277-A177-7602C49C3D73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5CE5-1D4F-4D1A-83B0-77A99E86E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308558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F539B-A3DD-4E8E-8D5F-34B6C879019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BFF823-C9DB-4989-818C-72B1F4B58E0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FFDFB-9FD7-471C-9CF5-7844A50BC47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89BF6-C12E-4AA2-9188-775635A7889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1174C-F4AB-4648-9956-35718E29A6B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err="1" smtClean="0">
                <a:latin typeface="Times New Roman" pitchFamily="18" charset="0"/>
              </a:rPr>
              <a:t>Foreshortening</a:t>
            </a:r>
            <a:r>
              <a:rPr lang="fr-FR" altLang="fr-FR" dirty="0" smtClean="0">
                <a:latin typeface="Times New Roman" pitchFamily="18" charset="0"/>
              </a:rPr>
              <a:t> of the anal canal if</a:t>
            </a:r>
            <a:r>
              <a:rPr lang="fr-FR" altLang="fr-FR" baseline="0" dirty="0" smtClean="0">
                <a:latin typeface="Times New Roman" pitchFamily="18" charset="0"/>
              </a:rPr>
              <a:t> axial strict</a:t>
            </a:r>
            <a:endParaRPr lang="fr-FR" altLang="fr-FR" dirty="0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CDA66-56D7-45BA-A607-A341E1C2EEC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752F6D-F820-4164-BE1F-2453EDE699E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11162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2B56215-8532-4894-AC72-BFD1434962AE}" type="slidenum">
              <a:rPr lang="fr-FR" altLang="fr-FR" sz="1200" b="0">
                <a:solidFill>
                  <a:schemeClr val="tx1"/>
                </a:solidFill>
              </a:rPr>
              <a:pPr algn="r" eaLnBrk="1" hangingPunct="1"/>
              <a:t>18</a:t>
            </a:fld>
            <a:endParaRPr lang="fr-FR" altLang="fr-F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11776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6F7225-9A2C-44D1-97FB-8625CDEC97C9}" type="slidenum">
              <a:rPr lang="fr-FR" altLang="fr-FR" sz="1200" b="0">
                <a:solidFill>
                  <a:schemeClr val="tx1"/>
                </a:solidFill>
              </a:rPr>
              <a:pPr algn="r" eaLnBrk="1" hangingPunct="1"/>
              <a:t>19</a:t>
            </a:fld>
            <a:endParaRPr lang="fr-FR" altLang="fr-F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11981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ABE76B8-3536-4DC6-9E12-5ECB707A689B}" type="slidenum">
              <a:rPr lang="fr-FR" altLang="fr-FR" sz="1200" b="0">
                <a:solidFill>
                  <a:schemeClr val="tx1"/>
                </a:solidFill>
              </a:rPr>
              <a:pPr algn="r" eaLnBrk="1" hangingPunct="1"/>
              <a:t>20</a:t>
            </a:fld>
            <a:endParaRPr lang="fr-FR" altLang="fr-F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12186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387E3C4-7E1E-44CE-B726-A2C182920616}" type="slidenum">
              <a:rPr lang="fr-FR" altLang="fr-FR" sz="1200" b="0">
                <a:solidFill>
                  <a:schemeClr val="tx1"/>
                </a:solidFill>
              </a:rPr>
              <a:pPr algn="r" eaLnBrk="1" hangingPunct="1"/>
              <a:t>21</a:t>
            </a:fld>
            <a:endParaRPr lang="fr-FR" altLang="fr-F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71075-A7DE-48C6-8C8B-85A7DB6BEFF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12595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675D989-4C71-49F6-8861-A5D5AD29A00D}" type="slidenum">
              <a:rPr lang="fr-FR" altLang="fr-FR" sz="1200" b="0">
                <a:solidFill>
                  <a:schemeClr val="tx1"/>
                </a:solidFill>
              </a:rPr>
              <a:pPr algn="r" eaLnBrk="1" hangingPunct="1"/>
              <a:t>22</a:t>
            </a:fld>
            <a:endParaRPr lang="fr-FR" altLang="fr-F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4C9D133-9C1B-4F60-8B6D-2287E472A08B}" type="slidenum">
              <a:rPr lang="fr-FR" sz="1200">
                <a:cs typeface="+mn-cs"/>
              </a:rPr>
              <a:pPr algn="r">
                <a:defRPr/>
              </a:pPr>
              <a:t>23</a:t>
            </a:fld>
            <a:endParaRPr lang="fr-FR" sz="120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5837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A15F7B1-D924-47B8-A808-CA99B97CD4E0}" type="slidenum">
              <a:rPr lang="fr-FR" sz="1200" b="0">
                <a:solidFill>
                  <a:schemeClr val="tx1"/>
                </a:solidFill>
                <a:latin typeface="+mn-lt"/>
                <a:cs typeface="+mn-cs"/>
              </a:rPr>
              <a:pPr algn="r">
                <a:defRPr/>
              </a:pPr>
              <a:t>24</a:t>
            </a:fld>
            <a:endParaRPr lang="fr-FR" sz="1200" b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6310E1E-EE36-4657-B324-8F3B053E9BD8}" type="slidenum">
              <a:rPr lang="fr-FR" sz="1200" b="0">
                <a:solidFill>
                  <a:schemeClr val="tx1"/>
                </a:solidFill>
                <a:latin typeface="+mn-lt"/>
                <a:cs typeface="+mn-cs"/>
              </a:rPr>
              <a:pPr algn="r">
                <a:defRPr/>
              </a:pPr>
              <a:t>25</a:t>
            </a:fld>
            <a:endParaRPr lang="fr-FR" sz="1200" b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6042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B51A15-DD11-4E51-B4A9-098004318236}" type="slidenum">
              <a:rPr lang="fr-FR" sz="1200" b="0">
                <a:solidFill>
                  <a:schemeClr val="tx1"/>
                </a:solidFill>
                <a:latin typeface="+mn-lt"/>
                <a:cs typeface="+mn-cs"/>
              </a:rPr>
              <a:pPr algn="r">
                <a:defRPr/>
              </a:pPr>
              <a:t>26</a:t>
            </a:fld>
            <a:endParaRPr lang="fr-FR" sz="1200" b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82BBB-B831-425E-9F55-AEFB76FB23C3}" type="slidenum">
              <a:rPr lang="fr-FR" smtClean="0"/>
              <a:pPr>
                <a:defRPr/>
              </a:pPr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8FB8-4900-454D-82CE-477A53AEBFC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AC5C0-2536-4874-AECC-87D70A314453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87FA-39F4-4150-BCCA-77E16E62DD5A}" type="slidenum">
              <a:rPr lang="fr-FR" smtClean="0"/>
              <a:pPr>
                <a:defRPr/>
              </a:pPr>
              <a:t>30</a:t>
            </a:fld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B87C7-4428-4DEF-AB66-50FA54D7CC36}" type="slidenum">
              <a:rPr lang="fr-FR" smtClean="0"/>
              <a:pPr>
                <a:defRPr/>
              </a:pPr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4D626-E979-49B7-9069-AFDE526CF27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3BE33-2B2E-4983-AD32-7A6C52F6D022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0310F-BF06-4C26-AF99-91545733C72E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61372A-C79F-4BAF-AC9E-4D87D46338CB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B497C3-66CC-407A-A93D-43B1DE2720EE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8D7E6-1707-4599-8F3F-D5C2C7F60DC4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5963E-F2C1-4383-A578-E0C6ACC0D705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BAE41-26FC-4198-A494-38869665423F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622A9-CFA2-4DEF-A316-C4C1BE18960F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ABC9CA-B7D2-4A19-9EC7-150C1D7834A6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1C074-1DBB-4090-AEFA-BC0971EAD06F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69338-3510-477D-80AB-112C4D093FE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17F1F-CEE4-478A-B131-0FC939E4681C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6D739-2E2C-4313-813E-63C02E0CD68A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586FF6-EB0D-4D27-B921-6ED7A922D21A}" type="slidenum">
              <a:rPr lang="fr-FR" smtClean="0"/>
              <a:pPr>
                <a:defRPr/>
              </a:pPr>
              <a:t>44</a:t>
            </a:fld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530C5-E86A-4B23-A272-F7D477988801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AED3A4-4EFA-4E92-9F63-52BE176E3776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46764-F6FF-44D8-B25C-81064F8C6DB0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B534B-0932-4232-992A-3B10C9312AAF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A6D249-BE65-4AF7-9E89-15BDAF0CEB85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F4D85-8F99-4257-BFCB-7E1D937D0F8E}" type="slidenum">
              <a:rPr lang="fr-FR" smtClean="0"/>
              <a:pPr>
                <a:defRPr/>
              </a:pPr>
              <a:t>50</a:t>
            </a:fld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961DEA-F59D-406C-8D15-860D127780AB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356DF-AD26-4AB7-8EA7-7936F2326B7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altLang="fr-FR" smtClean="0">
                <a:latin typeface="Times New Roman" pitchFamily="18" charset="0"/>
              </a:rPr>
              <a:t>Mobdi atika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49EF3-8F73-46AF-91B6-F8ADF04E0350}" type="slidenum">
              <a:rPr lang="fr-FR" smtClean="0"/>
              <a:pPr>
                <a:defRPr/>
              </a:pPr>
              <a:t>58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2646F5-9A99-40EA-8C98-7530378FECF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6A7B8-112C-428F-95C5-06061B053ED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ABA883-3929-4AF6-9CE4-E61AB9518C8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6E045-20AE-47FA-BB9B-25ED11574E2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3953-1A23-4F2E-8F61-527B723870C4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B4DF-5E6B-4607-90EC-7B092583EF96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7382-4D17-482A-9935-E94756A74D1D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FE8C-718F-42F6-9380-9C1702BFB559}" type="datetimeFigureOut">
              <a:rPr lang="fr-FR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6180-06C7-4F1C-AC15-F378F61C4F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181E-1D06-4851-9C91-237F950C87BE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EA10-8668-471C-B6A5-91234F158F1F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1E9A-735F-49E9-829E-AC23189F39B6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FC9-DD53-49C5-B3B4-844354ED499E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8E9A-29BD-4D98-8062-97064F999A4F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239-39CA-415E-8171-3CD3DD50FFF9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253-EFF6-427B-BF67-560AD0226588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6D20-E158-4E2B-A73A-0078886ED7E2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CC05-7679-4535-B356-A0AF9A4C0AA4}" type="datetime1">
              <a:rPr lang="fr-FR" smtClean="0"/>
              <a:pPr/>
              <a:t>17/05/2016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8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MRI of anal </a:t>
            </a:r>
            <a:r>
              <a:rPr lang="fr-FR" dirty="0" err="1" smtClean="0"/>
              <a:t>Fistula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Christine Hoeffel</a:t>
            </a:r>
          </a:p>
          <a:p>
            <a:r>
              <a:rPr lang="fr-FR" dirty="0" smtClean="0"/>
              <a:t>CHU Reims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8121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85800" y="71438"/>
            <a:ext cx="7772400" cy="1143000"/>
          </a:xfrm>
        </p:spPr>
        <p:txBody>
          <a:bodyPr>
            <a:normAutofit/>
          </a:bodyPr>
          <a:lstStyle/>
          <a:p>
            <a:r>
              <a:rPr lang="fr-FR" altLang="fr-FR" sz="4900" dirty="0">
                <a:solidFill>
                  <a:srgbClr val="FFFF00"/>
                </a:solidFill>
                <a:latin typeface="+mn-lt"/>
              </a:rPr>
              <a:t>STIR vs T1 </a:t>
            </a:r>
            <a:r>
              <a:rPr lang="fr-FR" altLang="fr-FR" sz="4900" dirty="0" err="1">
                <a:solidFill>
                  <a:srgbClr val="FFFF00"/>
                </a:solidFill>
                <a:latin typeface="+mn-lt"/>
              </a:rPr>
              <a:t>Gado</a:t>
            </a:r>
            <a:r>
              <a:rPr lang="fr-FR" altLang="fr-FR" sz="4900" dirty="0">
                <a:solidFill>
                  <a:srgbClr val="FFFF00"/>
                </a:solidFill>
                <a:latin typeface="+mn-lt"/>
              </a:rPr>
              <a:t> FS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42875" y="1785938"/>
            <a:ext cx="5572125" cy="3686175"/>
          </a:xfrm>
        </p:spPr>
        <p:txBody>
          <a:bodyPr/>
          <a:lstStyle/>
          <a:p>
            <a:r>
              <a:rPr lang="fr-FR" altLang="fr-FR" sz="2400" dirty="0" smtClean="0">
                <a:latin typeface="Calibri" panose="020F0502020204030204" pitchFamily="34" charset="0"/>
              </a:rPr>
              <a:t>STIR versus T1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Gado</a:t>
            </a:r>
            <a:r>
              <a:rPr lang="fr-FR" altLang="fr-FR" sz="2400" dirty="0" smtClean="0">
                <a:latin typeface="Calibri" panose="020F0502020204030204" pitchFamily="34" charset="0"/>
              </a:rPr>
              <a:t> FS</a:t>
            </a:r>
          </a:p>
          <a:p>
            <a:pPr lvl="1"/>
            <a:r>
              <a:rPr lang="fr-FR" altLang="fr-FR" sz="2000" dirty="0" err="1" smtClean="0">
                <a:latin typeface="Calibri" panose="020F0502020204030204" pitchFamily="34" charset="0"/>
              </a:rPr>
              <a:t>Overinterpretation</a:t>
            </a:r>
            <a:r>
              <a:rPr lang="fr-FR" altLang="fr-FR" sz="2000" dirty="0" smtClean="0">
                <a:latin typeface="Calibri" panose="020F0502020204030204" pitchFamily="34" charset="0"/>
              </a:rPr>
              <a:t> of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enhancement</a:t>
            </a:r>
            <a:r>
              <a:rPr lang="fr-FR" altLang="fr-FR" sz="2000" dirty="0" smtClean="0">
                <a:latin typeface="Calibri" panose="020F0502020204030204" pitchFamily="34" charset="0"/>
              </a:rPr>
              <a:t>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with</a:t>
            </a:r>
            <a:r>
              <a:rPr lang="fr-FR" altLang="fr-FR" sz="2000" dirty="0" smtClean="0">
                <a:latin typeface="Calibri" panose="020F0502020204030204" pitchFamily="34" charset="0"/>
              </a:rPr>
              <a:t>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gado</a:t>
            </a:r>
            <a:r>
              <a:rPr lang="fr-FR" altLang="fr-FR" sz="2000" dirty="0" smtClean="0">
                <a:latin typeface="Calibri" panose="020F0502020204030204" pitchFamily="34" charset="0"/>
              </a:rPr>
              <a:t>,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while</a:t>
            </a:r>
            <a:r>
              <a:rPr lang="fr-FR" altLang="fr-FR" sz="2000" dirty="0" smtClean="0">
                <a:latin typeface="Calibri" panose="020F0502020204030204" pitchFamily="34" charset="0"/>
              </a:rPr>
              <a:t> no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fluid</a:t>
            </a:r>
            <a:r>
              <a:rPr lang="fr-FR" altLang="fr-FR" sz="2000" dirty="0" smtClean="0">
                <a:latin typeface="Calibri" panose="020F0502020204030204" pitchFamily="34" charset="0"/>
              </a:rPr>
              <a:t> on STIR,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when</a:t>
            </a:r>
            <a:r>
              <a:rPr lang="fr-FR" altLang="fr-FR" sz="2000" dirty="0" smtClean="0">
                <a:latin typeface="Calibri" panose="020F0502020204030204" pitchFamily="34" charset="0"/>
              </a:rPr>
              <a:t> a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fistula</a:t>
            </a:r>
            <a:r>
              <a:rPr lang="fr-FR" altLang="fr-FR" sz="2000" dirty="0" smtClean="0">
                <a:latin typeface="Calibri" panose="020F0502020204030204" pitchFamily="34" charset="0"/>
              </a:rPr>
              <a:t>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is</a:t>
            </a:r>
            <a:r>
              <a:rPr lang="fr-FR" altLang="fr-FR" sz="2000" dirty="0" smtClean="0">
                <a:latin typeface="Calibri" panose="020F0502020204030204" pitchFamily="34" charset="0"/>
              </a:rPr>
              <a:t> on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its</a:t>
            </a:r>
            <a:r>
              <a:rPr lang="fr-FR" altLang="fr-FR" sz="2000" dirty="0" smtClean="0">
                <a:latin typeface="Calibri" panose="020F0502020204030204" pitchFamily="34" charset="0"/>
              </a:rPr>
              <a:t>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way</a:t>
            </a:r>
            <a:r>
              <a:rPr lang="fr-FR" altLang="fr-FR" sz="2000" dirty="0" smtClean="0">
                <a:latin typeface="Calibri" panose="020F0502020204030204" pitchFamily="34" charset="0"/>
              </a:rPr>
              <a:t> to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heal</a:t>
            </a:r>
            <a:endParaRPr lang="fr-FR" altLang="fr-FR" sz="2000" dirty="0" smtClean="0">
              <a:latin typeface="Calibri" panose="020F0502020204030204" pitchFamily="34" charset="0"/>
            </a:endParaRPr>
          </a:p>
        </p:txBody>
      </p:sp>
      <p:pic>
        <p:nvPicPr>
          <p:cNvPr id="16388" name="Picture 2" descr="G:\fistules jfr 2010\christine topo fistules jfr\overcall du gad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8" t="23438" r="15038"/>
          <a:stretch>
            <a:fillRect/>
          </a:stretch>
        </p:blipFill>
        <p:spPr bwMode="auto">
          <a:xfrm>
            <a:off x="5929313" y="1643063"/>
            <a:ext cx="2938462" cy="2617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3" descr="G:\fistules jfr 2010\christine topo fistules jfr\overcall gado spair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3" t="24219" r="7813" b="10156"/>
          <a:stretch>
            <a:fillRect/>
          </a:stretch>
        </p:blipFill>
        <p:spPr bwMode="auto">
          <a:xfrm>
            <a:off x="5929313" y="4500563"/>
            <a:ext cx="2928937" cy="2278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ZoneTexte 6"/>
          <p:cNvSpPr txBox="1">
            <a:spLocks noChangeArrowheads="1"/>
          </p:cNvSpPr>
          <p:nvPr/>
        </p:nvSpPr>
        <p:spPr bwMode="auto">
          <a:xfrm>
            <a:off x="6000750" y="6357938"/>
            <a:ext cx="1000125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chemeClr val="bg1"/>
                </a:solidFill>
                <a:latin typeface="Comic Sans MS" pitchFamily="66" charset="0"/>
              </a:rPr>
              <a:t>STIR</a:t>
            </a:r>
          </a:p>
        </p:txBody>
      </p:sp>
      <p:pic>
        <p:nvPicPr>
          <p:cNvPr id="16391" name="Picture 4" descr="G:\fistules jfr 2010\christine topo fistules jfr\overcall gado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9" t="26534" r="13326" b="9787"/>
          <a:stretch>
            <a:fillRect/>
          </a:stretch>
        </p:blipFill>
        <p:spPr bwMode="auto">
          <a:xfrm>
            <a:off x="3357563" y="4500563"/>
            <a:ext cx="2532062" cy="2279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ZoneTexte 8"/>
          <p:cNvSpPr txBox="1">
            <a:spLocks noChangeArrowheads="1"/>
          </p:cNvSpPr>
          <p:nvPr/>
        </p:nvSpPr>
        <p:spPr bwMode="auto">
          <a:xfrm>
            <a:off x="6000750" y="1643063"/>
            <a:ext cx="1643063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>
                <a:solidFill>
                  <a:schemeClr val="bg1"/>
                </a:solidFill>
                <a:latin typeface="Comic Sans MS" pitchFamily="66" charset="0"/>
              </a:rPr>
              <a:t>Gado FS</a:t>
            </a:r>
          </a:p>
        </p:txBody>
      </p:sp>
      <p:sp>
        <p:nvSpPr>
          <p:cNvPr id="16393" name="ZoneTexte 9"/>
          <p:cNvSpPr txBox="1">
            <a:spLocks noChangeArrowheads="1"/>
          </p:cNvSpPr>
          <p:nvPr/>
        </p:nvSpPr>
        <p:spPr bwMode="auto">
          <a:xfrm>
            <a:off x="5313363" y="6416675"/>
            <a:ext cx="544512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>
                <a:solidFill>
                  <a:schemeClr val="bg1"/>
                </a:solidFill>
              </a:rPr>
              <a:t>B 0</a:t>
            </a:r>
          </a:p>
        </p:txBody>
      </p:sp>
      <p:cxnSp>
        <p:nvCxnSpPr>
          <p:cNvPr id="16394" name="Connecteur droit avec flèche 13"/>
          <p:cNvCxnSpPr>
            <a:cxnSpLocks noChangeShapeType="1"/>
          </p:cNvCxnSpPr>
          <p:nvPr/>
        </p:nvCxnSpPr>
        <p:spPr bwMode="auto">
          <a:xfrm rot="10800000" flipV="1">
            <a:off x="7286625" y="3286125"/>
            <a:ext cx="642938" cy="2143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3916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65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76250"/>
            <a:ext cx="648176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>
            <a:normAutofit/>
          </a:bodyPr>
          <a:lstStyle/>
          <a:p>
            <a:r>
              <a:rPr lang="fr-FR" altLang="fr-FR" sz="4900" dirty="0">
                <a:solidFill>
                  <a:srgbClr val="FFFF00"/>
                </a:solidFill>
                <a:latin typeface="+mn-lt"/>
              </a:rPr>
              <a:t>STIR vs T1 </a:t>
            </a:r>
            <a:r>
              <a:rPr lang="fr-FR" altLang="fr-FR" sz="4900" dirty="0" err="1">
                <a:solidFill>
                  <a:srgbClr val="FFFF00"/>
                </a:solidFill>
                <a:latin typeface="+mn-lt"/>
              </a:rPr>
              <a:t>Gado</a:t>
            </a:r>
            <a:r>
              <a:rPr lang="fr-FR" altLang="fr-FR" sz="4900" dirty="0">
                <a:solidFill>
                  <a:srgbClr val="FFFF00"/>
                </a:solidFill>
                <a:latin typeface="+mn-lt"/>
              </a:rPr>
              <a:t> FS</a:t>
            </a:r>
          </a:p>
        </p:txBody>
      </p:sp>
      <p:sp>
        <p:nvSpPr>
          <p:cNvPr id="17411" name="ZoneTexte 7"/>
          <p:cNvSpPr txBox="1">
            <a:spLocks noChangeArrowheads="1"/>
          </p:cNvSpPr>
          <p:nvPr/>
        </p:nvSpPr>
        <p:spPr bwMode="auto">
          <a:xfrm>
            <a:off x="142875" y="1500188"/>
            <a:ext cx="46178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/>
            <a:r>
              <a:rPr lang="fr-FR" altLang="fr-FR" sz="2000" dirty="0" err="1">
                <a:latin typeface="Calibri" panose="020F0502020204030204" pitchFamily="34" charset="0"/>
              </a:rPr>
              <a:t>Differentiate</a:t>
            </a:r>
            <a:r>
              <a:rPr lang="fr-FR" altLang="fr-FR" sz="2000" dirty="0">
                <a:latin typeface="Calibri" panose="020F0502020204030204" pitchFamily="34" charset="0"/>
              </a:rPr>
              <a:t> granulation tissue </a:t>
            </a:r>
            <a:r>
              <a:rPr lang="fr-FR" altLang="fr-FR" sz="2000" dirty="0" err="1">
                <a:latin typeface="Calibri" panose="020F0502020204030204" pitchFamily="34" charset="0"/>
              </a:rPr>
              <a:t>from</a:t>
            </a:r>
            <a:r>
              <a:rPr lang="fr-FR" altLang="fr-FR" sz="2000" dirty="0"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latin typeface="Calibri" panose="020F0502020204030204" pitchFamily="34" charset="0"/>
              </a:rPr>
              <a:t>fluid</a:t>
            </a:r>
            <a:endParaRPr lang="fr-FR" altLang="fr-FR" sz="2000" dirty="0">
              <a:latin typeface="Calibri" panose="020F0502020204030204" pitchFamily="34" charset="0"/>
            </a:endParaRPr>
          </a:p>
          <a:p>
            <a:pPr marL="0" lvl="1" eaLnBrk="1" hangingPunct="1"/>
            <a:endParaRPr lang="fr-FR" altLang="fr-F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1" eaLnBrk="1" hangingPunct="1"/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Before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anti TNF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treatment</a:t>
            </a:r>
            <a:endParaRPr lang="fr-FR" altLang="fr-F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415" name="Image 17" descr="thierry st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17" t="21484" r="10703" b="17969"/>
          <a:stretch>
            <a:fillRect/>
          </a:stretch>
        </p:blipFill>
        <p:spPr bwMode="auto">
          <a:xfrm>
            <a:off x="214313" y="2643188"/>
            <a:ext cx="4391025" cy="3357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Image 18" descr="thierry gado f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6" t="15686" r="6281" b="3432"/>
          <a:stretch>
            <a:fillRect/>
          </a:stretch>
        </p:blipFill>
        <p:spPr bwMode="auto">
          <a:xfrm>
            <a:off x="4786313" y="2643188"/>
            <a:ext cx="4295775" cy="335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ZoneTexte 20"/>
          <p:cNvSpPr txBox="1">
            <a:spLocks noChangeArrowheads="1"/>
          </p:cNvSpPr>
          <p:nvPr/>
        </p:nvSpPr>
        <p:spPr bwMode="auto">
          <a:xfrm>
            <a:off x="7867650" y="5416550"/>
            <a:ext cx="95750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Gado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 FS</a:t>
            </a:r>
          </a:p>
        </p:txBody>
      </p:sp>
      <p:sp>
        <p:nvSpPr>
          <p:cNvPr id="17418" name="ZoneTexte 21"/>
          <p:cNvSpPr txBox="1">
            <a:spLocks noChangeArrowheads="1"/>
          </p:cNvSpPr>
          <p:nvPr/>
        </p:nvSpPr>
        <p:spPr bwMode="auto">
          <a:xfrm>
            <a:off x="3789363" y="5487988"/>
            <a:ext cx="59599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STIR</a:t>
            </a:r>
          </a:p>
        </p:txBody>
      </p:sp>
    </p:spTree>
    <p:extLst>
      <p:ext uri="{BB962C8B-B14F-4D97-AF65-F5344CB8AC3E}">
        <p14:creationId xmlns:p14="http://schemas.microsoft.com/office/powerpoint/2010/main" xmlns="" val="31768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>
            <a:normAutofit/>
          </a:bodyPr>
          <a:lstStyle/>
          <a:p>
            <a:r>
              <a:rPr lang="fr-FR" altLang="fr-FR" sz="4900" dirty="0">
                <a:solidFill>
                  <a:srgbClr val="FFFF00"/>
                </a:solidFill>
                <a:latin typeface="+mn-lt"/>
              </a:rPr>
              <a:t>STIR vs T1 </a:t>
            </a:r>
            <a:r>
              <a:rPr lang="fr-FR" altLang="fr-FR" sz="4900" dirty="0" err="1">
                <a:solidFill>
                  <a:srgbClr val="FFFF00"/>
                </a:solidFill>
                <a:latin typeface="+mn-lt"/>
              </a:rPr>
              <a:t>Gado</a:t>
            </a:r>
            <a:r>
              <a:rPr lang="fr-FR" altLang="fr-FR" sz="4900" dirty="0">
                <a:solidFill>
                  <a:srgbClr val="FFFF00"/>
                </a:solidFill>
                <a:latin typeface="+mn-lt"/>
              </a:rPr>
              <a:t> FS</a:t>
            </a:r>
          </a:p>
        </p:txBody>
      </p:sp>
      <p:pic>
        <p:nvPicPr>
          <p:cNvPr id="18435" name="Image 6" descr="abces gado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5" t="22060" r="22949" b="14215"/>
          <a:stretch>
            <a:fillRect/>
          </a:stretch>
        </p:blipFill>
        <p:spPr bwMode="auto">
          <a:xfrm>
            <a:off x="4910138" y="1285875"/>
            <a:ext cx="3916362" cy="3071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Image 7" descr="abces spair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9" t="29510" r="15623" b="12321"/>
          <a:stretch>
            <a:fillRect/>
          </a:stretch>
        </p:blipFill>
        <p:spPr bwMode="auto">
          <a:xfrm>
            <a:off x="323850" y="1357313"/>
            <a:ext cx="3748088" cy="3000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Image 8" descr="abces diff b 10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3" t="23438" r="8888" b="6248"/>
          <a:stretch>
            <a:fillRect/>
          </a:stretch>
        </p:blipFill>
        <p:spPr bwMode="auto">
          <a:xfrm>
            <a:off x="642938" y="4429125"/>
            <a:ext cx="2786062" cy="226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439" name="Connecteur droit avec flèche 11"/>
          <p:cNvCxnSpPr>
            <a:cxnSpLocks noChangeShapeType="1"/>
          </p:cNvCxnSpPr>
          <p:nvPr/>
        </p:nvCxnSpPr>
        <p:spPr bwMode="auto">
          <a:xfrm rot="5400000">
            <a:off x="7250906" y="2464595"/>
            <a:ext cx="714375" cy="500062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0" name="Connecteur droit avec flèche 12"/>
          <p:cNvCxnSpPr>
            <a:cxnSpLocks noChangeShapeType="1"/>
          </p:cNvCxnSpPr>
          <p:nvPr/>
        </p:nvCxnSpPr>
        <p:spPr bwMode="auto">
          <a:xfrm rot="5400000">
            <a:off x="2393156" y="2321720"/>
            <a:ext cx="714375" cy="500062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1" name="Connecteur droit avec flèche 13"/>
          <p:cNvCxnSpPr>
            <a:cxnSpLocks noChangeShapeType="1"/>
          </p:cNvCxnSpPr>
          <p:nvPr/>
        </p:nvCxnSpPr>
        <p:spPr bwMode="auto">
          <a:xfrm rot="5400000">
            <a:off x="2178844" y="5036344"/>
            <a:ext cx="714375" cy="50006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7070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4900" dirty="0" err="1">
                <a:solidFill>
                  <a:srgbClr val="FFFF00"/>
                </a:solidFill>
                <a:latin typeface="+mn-lt"/>
              </a:rPr>
              <a:t>Sequences</a:t>
            </a:r>
            <a:endParaRPr lang="fr-FR" altLang="fr-FR" sz="49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r-FR" altLang="fr-FR" sz="2000" dirty="0" err="1">
                <a:latin typeface="Calibri" panose="020F0502020204030204" pitchFamily="34" charset="0"/>
              </a:rPr>
              <a:t>Combined</a:t>
            </a:r>
            <a:r>
              <a:rPr lang="fr-FR" altLang="fr-FR" sz="2000" dirty="0">
                <a:latin typeface="Calibri" panose="020F0502020204030204" pitchFamily="34" charset="0"/>
              </a:rPr>
              <a:t> T1 </a:t>
            </a:r>
            <a:r>
              <a:rPr lang="fr-FR" altLang="fr-FR" sz="2000" dirty="0" err="1">
                <a:latin typeface="Calibri" panose="020F0502020204030204" pitchFamily="34" charset="0"/>
              </a:rPr>
              <a:t>Gado</a:t>
            </a:r>
            <a:r>
              <a:rPr lang="fr-FR" altLang="fr-FR" sz="2000" dirty="0">
                <a:latin typeface="Calibri" panose="020F0502020204030204" pitchFamily="34" charset="0"/>
              </a:rPr>
              <a:t> FS + STIR</a:t>
            </a:r>
          </a:p>
          <a:p>
            <a:pPr lvl="1"/>
            <a:r>
              <a:rPr lang="fr-FR" altLang="fr-FR" sz="2000" dirty="0" err="1">
                <a:latin typeface="Calibri" panose="020F0502020204030204" pitchFamily="34" charset="0"/>
              </a:rPr>
              <a:t>Role</a:t>
            </a:r>
            <a:r>
              <a:rPr lang="fr-FR" altLang="fr-FR" sz="2000" dirty="0">
                <a:latin typeface="Calibri" panose="020F0502020204030204" pitchFamily="34" charset="0"/>
              </a:rPr>
              <a:t> of DW MRI?</a:t>
            </a:r>
          </a:p>
        </p:txBody>
      </p:sp>
      <p:pic>
        <p:nvPicPr>
          <p:cNvPr id="19467" name="Image 6" descr="moizan transsph tres fine sp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8" t="21094" r="22656" b="10938"/>
          <a:stretch>
            <a:fillRect/>
          </a:stretch>
        </p:blipFill>
        <p:spPr bwMode="auto">
          <a:xfrm>
            <a:off x="3357563" y="3357563"/>
            <a:ext cx="2662237" cy="3357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Image 5" descr="moizan transphinct tres f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91" t="22060" r="29688" b="14215"/>
          <a:stretch>
            <a:fillRect/>
          </a:stretch>
        </p:blipFill>
        <p:spPr bwMode="auto">
          <a:xfrm>
            <a:off x="44450" y="3357563"/>
            <a:ext cx="3241675" cy="3357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Image 4" descr="moizan transphinct fine diff b 10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34" t="23438" r="17969" b="12109"/>
          <a:stretch>
            <a:fillRect/>
          </a:stretch>
        </p:blipFill>
        <p:spPr bwMode="auto">
          <a:xfrm>
            <a:off x="6073058" y="3357563"/>
            <a:ext cx="2999505" cy="3357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3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5400" dirty="0" err="1" smtClean="0">
                <a:solidFill>
                  <a:srgbClr val="FFFF00"/>
                </a:solidFill>
              </a:rPr>
              <a:t>Retrospective</a:t>
            </a:r>
            <a:r>
              <a:rPr lang="fr-FR" altLang="fr-FR" sz="5400" dirty="0" smtClean="0">
                <a:solidFill>
                  <a:srgbClr val="FFFF00"/>
                </a:solidFill>
              </a:rPr>
              <a:t> </a:t>
            </a:r>
            <a:r>
              <a:rPr lang="fr-FR" altLang="fr-FR" sz="5400" dirty="0" err="1" smtClean="0">
                <a:solidFill>
                  <a:srgbClr val="FFFF00"/>
                </a:solidFill>
              </a:rPr>
              <a:t>study</a:t>
            </a:r>
            <a:endParaRPr lang="fr-FR" altLang="fr-FR" sz="5400" dirty="0" smtClean="0">
              <a:solidFill>
                <a:srgbClr val="FFFF0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2400" dirty="0" smtClean="0"/>
              <a:t>24 patients </a:t>
            </a:r>
            <a:r>
              <a:rPr lang="fr-FR" altLang="fr-FR" sz="2400" dirty="0" err="1" smtClean="0"/>
              <a:t>with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surgery</a:t>
            </a:r>
            <a:r>
              <a:rPr lang="fr-FR" altLang="fr-FR" sz="2400" dirty="0" smtClean="0"/>
              <a:t> and </a:t>
            </a:r>
            <a:r>
              <a:rPr lang="fr-FR" altLang="fr-FR" sz="2400" dirty="0" err="1" smtClean="0"/>
              <a:t>Follow</a:t>
            </a:r>
            <a:r>
              <a:rPr lang="fr-FR" altLang="fr-FR" sz="2400" dirty="0" smtClean="0"/>
              <a:t>-up for </a:t>
            </a:r>
            <a:r>
              <a:rPr lang="fr-FR" altLang="fr-FR" sz="2400" dirty="0" err="1" smtClean="0"/>
              <a:t>reference</a:t>
            </a:r>
            <a:endParaRPr lang="fr-FR" altLang="fr-FR" sz="2400" dirty="0" smtClean="0"/>
          </a:p>
          <a:p>
            <a:pPr lvl="1"/>
            <a:r>
              <a:rPr lang="fr-FR" altLang="fr-FR" sz="2000" dirty="0" err="1" smtClean="0"/>
              <a:t>Comparison</a:t>
            </a:r>
            <a:r>
              <a:rPr lang="fr-FR" altLang="fr-FR" sz="2000" dirty="0" smtClean="0"/>
              <a:t> of  T2 and DWI- absence of gadolinium</a:t>
            </a:r>
          </a:p>
          <a:p>
            <a:pPr lvl="1"/>
            <a:r>
              <a:rPr lang="fr-FR" altLang="fr-FR" sz="2000" dirty="0" err="1" smtClean="0"/>
              <a:t>Fistula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conspicuity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greater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with</a:t>
            </a:r>
            <a:r>
              <a:rPr lang="fr-FR" altLang="fr-FR" sz="2000" dirty="0" smtClean="0"/>
              <a:t> DW MRI</a:t>
            </a:r>
          </a:p>
          <a:p>
            <a:pPr lvl="1"/>
            <a:r>
              <a:rPr lang="fr-FR" altLang="fr-FR" sz="2400" dirty="0" smtClean="0"/>
              <a:t>Discrimination of </a:t>
            </a:r>
            <a:r>
              <a:rPr lang="fr-FR" altLang="fr-FR" sz="2400" dirty="0" err="1" smtClean="0"/>
              <a:t>inflammatory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granuloma</a:t>
            </a:r>
            <a:r>
              <a:rPr lang="fr-FR" altLang="fr-FR" sz="2400" dirty="0" smtClean="0"/>
              <a:t> and </a:t>
            </a:r>
            <a:r>
              <a:rPr lang="fr-FR" altLang="fr-FR" sz="2400" dirty="0" err="1" smtClean="0"/>
              <a:t>abscess</a:t>
            </a:r>
            <a:r>
              <a:rPr lang="fr-FR" altLang="fr-FR" sz="2400" dirty="0" smtClean="0"/>
              <a:t> on the basis of ADC: 1.19 </a:t>
            </a:r>
            <a:r>
              <a:rPr lang="fr-FR" altLang="fr-FR" sz="2400" dirty="0" err="1" smtClean="0"/>
              <a:t>yields</a:t>
            </a:r>
            <a:r>
              <a:rPr lang="fr-FR" altLang="fr-FR" sz="2400" dirty="0" smtClean="0"/>
              <a:t> a </a:t>
            </a:r>
            <a:r>
              <a:rPr lang="fr-FR" altLang="fr-FR" sz="2400" dirty="0" err="1" smtClean="0"/>
              <a:t>sensitivity</a:t>
            </a:r>
            <a:r>
              <a:rPr lang="fr-FR" altLang="fr-FR" sz="2400" dirty="0" smtClean="0"/>
              <a:t> of 100 % and </a:t>
            </a:r>
            <a:r>
              <a:rPr lang="fr-FR" altLang="fr-FR" sz="2400" dirty="0" err="1" smtClean="0"/>
              <a:t>specificity</a:t>
            </a:r>
            <a:r>
              <a:rPr lang="fr-FR" altLang="fr-FR" sz="2400" dirty="0" smtClean="0"/>
              <a:t> of 90 %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92138" y="600868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19112" y="6353175"/>
            <a:ext cx="25480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0" dirty="0" err="1">
                <a:solidFill>
                  <a:srgbClr val="FFFF00"/>
                </a:solidFill>
              </a:rPr>
              <a:t>Dohan</a:t>
            </a:r>
            <a:r>
              <a:rPr lang="fr-FR" altLang="fr-FR" sz="1600" b="0" dirty="0">
                <a:solidFill>
                  <a:srgbClr val="FFFF00"/>
                </a:solidFill>
              </a:rPr>
              <a:t> et al. </a:t>
            </a:r>
            <a:r>
              <a:rPr lang="fr-FR" altLang="fr-FR" sz="1600" b="0" dirty="0" err="1">
                <a:solidFill>
                  <a:srgbClr val="FFFF00"/>
                </a:solidFill>
              </a:rPr>
              <a:t>Eur</a:t>
            </a:r>
            <a:r>
              <a:rPr lang="fr-FR" altLang="fr-FR" sz="1600" b="0" dirty="0">
                <a:solidFill>
                  <a:srgbClr val="FFFF00"/>
                </a:solidFill>
              </a:rPr>
              <a:t> </a:t>
            </a:r>
            <a:r>
              <a:rPr lang="fr-FR" altLang="fr-FR" sz="1600" b="0" dirty="0" err="1">
                <a:solidFill>
                  <a:srgbClr val="FFFF00"/>
                </a:solidFill>
              </a:rPr>
              <a:t>Radiol</a:t>
            </a:r>
            <a:r>
              <a:rPr lang="fr-FR" altLang="fr-FR" sz="1600" b="0" dirty="0">
                <a:solidFill>
                  <a:srgbClr val="FFFF00"/>
                </a:solidFill>
              </a:rPr>
              <a:t> 2014</a:t>
            </a:r>
            <a:endParaRPr lang="fr-FR" altLang="fr-FR" sz="1600" dirty="0">
              <a:solidFill>
                <a:srgbClr val="FFFF0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3229495"/>
              </p:ext>
            </p:extLst>
          </p:nvPr>
        </p:nvGraphicFramePr>
        <p:xfrm>
          <a:off x="5364088" y="4212216"/>
          <a:ext cx="3354710" cy="2515390"/>
        </p:xfrm>
        <a:graphic>
          <a:graphicData uri="http://schemas.openxmlformats.org/presentationml/2006/ole">
            <p:oleObj spid="_x0000_s3076" name="Photo Editor Photo" r:id="rId3" imgW="3048426" imgH="304842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953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4900" dirty="0">
                <a:solidFill>
                  <a:srgbClr val="FFFF00"/>
                </a:solidFill>
                <a:latin typeface="+mn-lt"/>
              </a:rPr>
              <a:t>MRI Technique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685800" y="2241550"/>
            <a:ext cx="7886700" cy="4500563"/>
          </a:xfrm>
        </p:spPr>
        <p:txBody>
          <a:bodyPr>
            <a:normAutofit/>
          </a:bodyPr>
          <a:lstStyle/>
          <a:p>
            <a:r>
              <a:rPr lang="fr-FR" altLang="fr-FR" sz="2400" dirty="0"/>
              <a:t>Slice </a:t>
            </a:r>
            <a:r>
              <a:rPr lang="fr-FR" altLang="fr-FR" sz="2400" dirty="0" err="1" smtClean="0"/>
              <a:t>thickness</a:t>
            </a:r>
            <a:endParaRPr lang="fr-FR" altLang="fr-FR" sz="2400" dirty="0" smtClean="0"/>
          </a:p>
          <a:p>
            <a:pPr lvl="1"/>
            <a:r>
              <a:rPr lang="fr-FR" altLang="fr-FR" sz="2000" dirty="0" smtClean="0"/>
              <a:t>3-5 </a:t>
            </a:r>
            <a:r>
              <a:rPr lang="fr-FR" altLang="fr-FR" sz="2000" dirty="0"/>
              <a:t>mm</a:t>
            </a:r>
          </a:p>
          <a:p>
            <a:r>
              <a:rPr lang="fr-FR" altLang="fr-FR" sz="2400" dirty="0"/>
              <a:t>Section </a:t>
            </a:r>
            <a:r>
              <a:rPr lang="fr-FR" altLang="fr-FR" sz="2400" dirty="0" smtClean="0"/>
              <a:t>Planes</a:t>
            </a:r>
          </a:p>
          <a:p>
            <a:pPr lvl="1"/>
            <a:r>
              <a:rPr lang="fr-FR" altLang="fr-FR" sz="2000" dirty="0" smtClean="0"/>
              <a:t>Sagittal</a:t>
            </a:r>
          </a:p>
          <a:p>
            <a:pPr lvl="1"/>
            <a:r>
              <a:rPr lang="fr-FR" altLang="fr-FR" sz="2000" dirty="0" smtClean="0"/>
              <a:t>Axial </a:t>
            </a:r>
            <a:r>
              <a:rPr lang="fr-FR" altLang="fr-FR" sz="2000" dirty="0"/>
              <a:t>- </a:t>
            </a:r>
            <a:r>
              <a:rPr lang="fr-FR" altLang="fr-FR" sz="2000" dirty="0" err="1"/>
              <a:t>relationship</a:t>
            </a:r>
            <a:r>
              <a:rPr lang="fr-FR" altLang="fr-FR" sz="2000" dirty="0"/>
              <a:t> to </a:t>
            </a:r>
            <a:r>
              <a:rPr lang="fr-FR" altLang="fr-FR" sz="2000" dirty="0" smtClean="0"/>
              <a:t>sphincters</a:t>
            </a:r>
          </a:p>
          <a:p>
            <a:pPr lvl="1"/>
            <a:r>
              <a:rPr lang="fr-FR" altLang="fr-FR" sz="2000" dirty="0"/>
              <a:t>Coronal - </a:t>
            </a:r>
            <a:r>
              <a:rPr lang="fr-FR" altLang="fr-FR" sz="2000" dirty="0" err="1"/>
              <a:t>level</a:t>
            </a:r>
            <a:r>
              <a:rPr lang="fr-FR" altLang="fr-FR" sz="2000" dirty="0"/>
              <a:t> of </a:t>
            </a:r>
            <a:r>
              <a:rPr lang="fr-FR" altLang="fr-FR" sz="2000" dirty="0" err="1"/>
              <a:t>internal</a:t>
            </a:r>
            <a:r>
              <a:rPr lang="fr-FR" altLang="fr-FR" sz="2000" dirty="0"/>
              <a:t> </a:t>
            </a:r>
            <a:r>
              <a:rPr lang="fr-FR" altLang="fr-FR" sz="2000" dirty="0" err="1"/>
              <a:t>opening</a:t>
            </a:r>
            <a:r>
              <a:rPr lang="fr-FR" altLang="fr-FR" sz="2000" dirty="0"/>
              <a:t> and </a:t>
            </a:r>
            <a:r>
              <a:rPr lang="fr-FR" altLang="fr-FR" sz="2000" dirty="0" err="1"/>
              <a:t>relationship</a:t>
            </a:r>
            <a:r>
              <a:rPr lang="fr-FR" altLang="fr-FR" sz="2000" dirty="0"/>
              <a:t> to </a:t>
            </a:r>
            <a:r>
              <a:rPr lang="fr-FR" altLang="fr-FR" sz="2000" dirty="0" err="1"/>
              <a:t>levator</a:t>
            </a:r>
            <a:r>
              <a:rPr lang="fr-FR" altLang="fr-FR" sz="2000" dirty="0"/>
              <a:t> </a:t>
            </a:r>
            <a:r>
              <a:rPr lang="fr-FR" altLang="fr-FR" sz="2000" dirty="0" err="1"/>
              <a:t>ani</a:t>
            </a:r>
            <a:r>
              <a:rPr lang="fr-FR" altLang="fr-FR" sz="2000" dirty="0"/>
              <a:t> muscles. </a:t>
            </a:r>
          </a:p>
        </p:txBody>
      </p:sp>
    </p:spTree>
    <p:extLst>
      <p:ext uri="{BB962C8B-B14F-4D97-AF65-F5344CB8AC3E}">
        <p14:creationId xmlns:p14="http://schemas.microsoft.com/office/powerpoint/2010/main" xmlns="" val="37049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85750" y="609600"/>
            <a:ext cx="8858250" cy="1143000"/>
          </a:xfrm>
        </p:spPr>
        <p:txBody>
          <a:bodyPr>
            <a:normAutofit/>
          </a:bodyPr>
          <a:lstStyle/>
          <a:p>
            <a:r>
              <a:rPr lang="fr-FR" altLang="fr-FR" sz="4900" dirty="0">
                <a:solidFill>
                  <a:srgbClr val="FFFF00"/>
                </a:solidFill>
                <a:latin typeface="+mn-lt"/>
              </a:rPr>
              <a:t>MRI Technique- Slice </a:t>
            </a:r>
            <a:r>
              <a:rPr lang="fr-FR" altLang="fr-FR" sz="4900" dirty="0" err="1">
                <a:solidFill>
                  <a:srgbClr val="FFFF00"/>
                </a:solidFill>
                <a:latin typeface="+mn-lt"/>
              </a:rPr>
              <a:t>positioning</a:t>
            </a:r>
            <a:endParaRPr lang="fr-FR" altLang="fr-FR" sz="49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64" t="52547" r="40514" b="21413"/>
          <a:stretch>
            <a:fillRect/>
          </a:stretch>
        </p:blipFill>
        <p:spPr>
          <a:xfrm>
            <a:off x="2071688" y="2643188"/>
            <a:ext cx="2143125" cy="4071937"/>
          </a:xfrm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17" t="53677" r="40021" b="21309"/>
          <a:stretch>
            <a:fillRect/>
          </a:stretch>
        </p:blipFill>
        <p:spPr bwMode="auto">
          <a:xfrm>
            <a:off x="5572125" y="2643188"/>
            <a:ext cx="2571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2875" y="1714500"/>
            <a:ext cx="72405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latin typeface="Calibri" panose="020F0502020204030204" pitchFamily="34" charset="0"/>
              </a:rPr>
              <a:t>Important to </a:t>
            </a:r>
            <a:r>
              <a:rPr lang="fr-FR" sz="2000" dirty="0" err="1">
                <a:latin typeface="Calibri" panose="020F0502020204030204" pitchFamily="34" charset="0"/>
              </a:rPr>
              <a:t>assess</a:t>
            </a:r>
            <a:r>
              <a:rPr lang="fr-FR" sz="2000" dirty="0">
                <a:latin typeface="Calibri" panose="020F0502020204030204" pitchFamily="34" charset="0"/>
              </a:rPr>
              <a:t> the </a:t>
            </a:r>
            <a:r>
              <a:rPr lang="fr-FR" sz="2000" dirty="0" err="1">
                <a:latin typeface="Calibri" panose="020F0502020204030204" pitchFamily="34" charset="0"/>
              </a:rPr>
              <a:t>level</a:t>
            </a:r>
            <a:r>
              <a:rPr lang="fr-FR" sz="2000" dirty="0">
                <a:latin typeface="Calibri" panose="020F0502020204030204" pitchFamily="34" charset="0"/>
              </a:rPr>
              <a:t> of </a:t>
            </a:r>
            <a:r>
              <a:rPr lang="fr-FR" sz="2000" dirty="0" err="1">
                <a:latin typeface="Calibri" panose="020F0502020204030204" pitchFamily="34" charset="0"/>
              </a:rPr>
              <a:t>internal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opening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</a:rPr>
              <a:t> regard to </a:t>
            </a:r>
          </a:p>
          <a:p>
            <a:pPr>
              <a:defRPr/>
            </a:pPr>
            <a:r>
              <a:rPr lang="fr-FR" sz="2000" dirty="0" err="1">
                <a:latin typeface="Calibri" panose="020F0502020204030204" pitchFamily="34" charset="0"/>
              </a:rPr>
              <a:t>puborectal</a:t>
            </a:r>
            <a:r>
              <a:rPr lang="fr-FR" sz="2000" dirty="0">
                <a:latin typeface="Calibri" panose="020F0502020204030204" pitchFamily="34" charset="0"/>
              </a:rPr>
              <a:t> muscle and </a:t>
            </a:r>
            <a:r>
              <a:rPr lang="fr-FR" sz="2000" dirty="0" err="1">
                <a:latin typeface="Calibri" panose="020F0502020204030204" pitchFamily="34" charset="0"/>
              </a:rPr>
              <a:t>better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evaluation</a:t>
            </a:r>
            <a:r>
              <a:rPr lang="fr-FR" sz="2000" dirty="0">
                <a:latin typeface="Calibri" panose="020F0502020204030204" pitchFamily="34" charset="0"/>
              </a:rPr>
              <a:t> of </a:t>
            </a:r>
            <a:r>
              <a:rPr lang="fr-FR" sz="2000" dirty="0" err="1">
                <a:latin typeface="Calibri" panose="020F0502020204030204" pitchFamily="34" charset="0"/>
              </a:rPr>
              <a:t>relationship</a:t>
            </a:r>
            <a:r>
              <a:rPr lang="fr-FR" sz="2000" dirty="0">
                <a:latin typeface="Calibri" panose="020F0502020204030204" pitchFamily="34" charset="0"/>
              </a:rPr>
              <a:t>/ </a:t>
            </a:r>
            <a:r>
              <a:rPr lang="fr-FR" sz="2000" dirty="0" err="1">
                <a:latin typeface="Calibri" panose="020F0502020204030204" pitchFamily="34" charset="0"/>
              </a:rPr>
              <a:t>levator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ani</a:t>
            </a:r>
            <a:endParaRPr lang="fr-F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3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685800" y="71438"/>
            <a:ext cx="7772400" cy="1143000"/>
          </a:xfrm>
        </p:spPr>
        <p:txBody>
          <a:bodyPr/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anose="020F0502020204030204" pitchFamily="34" charset="0"/>
              </a:rPr>
              <a:t>MRI Technique 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285750" y="1357313"/>
            <a:ext cx="8429625" cy="2185987"/>
          </a:xfrm>
        </p:spPr>
        <p:txBody>
          <a:bodyPr/>
          <a:lstStyle/>
          <a:p>
            <a:r>
              <a:rPr lang="fr-FR" altLang="fr-FR" dirty="0" smtClean="0">
                <a:latin typeface="Calibri" panose="020F0502020204030204" pitchFamily="34" charset="0"/>
              </a:rPr>
              <a:t>FOV – not </a:t>
            </a:r>
            <a:r>
              <a:rPr lang="fr-FR" altLang="fr-FR" dirty="0" err="1" smtClean="0">
                <a:latin typeface="Calibri" panose="020F0502020204030204" pitchFamily="34" charset="0"/>
              </a:rPr>
              <a:t>just</a:t>
            </a:r>
            <a:r>
              <a:rPr lang="fr-FR" altLang="fr-FR" dirty="0" smtClean="0">
                <a:latin typeface="Calibri" panose="020F0502020204030204" pitchFamily="34" charset="0"/>
              </a:rPr>
              <a:t> anal canal </a:t>
            </a:r>
          </a:p>
          <a:p>
            <a:pPr lvl="1"/>
            <a:r>
              <a:rPr lang="fr-FR" altLang="fr-FR" dirty="0" smtClean="0">
                <a:latin typeface="Calibri" panose="020F0502020204030204" pitchFamily="34" charset="0"/>
              </a:rPr>
              <a:t> In </a:t>
            </a:r>
            <a:r>
              <a:rPr lang="fr-FR" altLang="fr-FR" dirty="0" err="1" smtClean="0">
                <a:latin typeface="Calibri" panose="020F0502020204030204" pitchFamily="34" charset="0"/>
              </a:rPr>
              <a:t>some</a:t>
            </a:r>
            <a:r>
              <a:rPr lang="fr-FR" altLang="fr-FR" dirty="0" smtClean="0">
                <a:latin typeface="Calibri" panose="020F0502020204030204" pitchFamily="34" charset="0"/>
              </a:rPr>
              <a:t> cases must </a:t>
            </a:r>
            <a:r>
              <a:rPr lang="fr-FR" altLang="fr-FR" dirty="0" err="1" smtClean="0">
                <a:latin typeface="Calibri" panose="020F0502020204030204" pitchFamily="34" charset="0"/>
              </a:rPr>
              <a:t>cover</a:t>
            </a:r>
            <a:r>
              <a:rPr lang="fr-FR" altLang="fr-FR" dirty="0" smtClean="0"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latin typeface="Calibri" panose="020F0502020204030204" pitchFamily="34" charset="0"/>
              </a:rPr>
              <a:t>perineum</a:t>
            </a:r>
            <a:r>
              <a:rPr lang="fr-FR" altLang="fr-FR" dirty="0" smtClean="0">
                <a:latin typeface="Calibri" panose="020F0502020204030204" pitchFamily="34" charset="0"/>
              </a:rPr>
              <a:t>, </a:t>
            </a:r>
            <a:r>
              <a:rPr lang="fr-FR" altLang="fr-FR" dirty="0" err="1" smtClean="0">
                <a:latin typeface="Calibri" panose="020F0502020204030204" pitchFamily="34" charset="0"/>
              </a:rPr>
              <a:t>presacral</a:t>
            </a:r>
            <a:r>
              <a:rPr lang="fr-FR" altLang="fr-FR" dirty="0" smtClean="0"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latin typeface="Calibri" panose="020F0502020204030204" pitchFamily="34" charset="0"/>
              </a:rPr>
              <a:t>space</a:t>
            </a:r>
            <a:r>
              <a:rPr lang="fr-FR" altLang="fr-FR" dirty="0" smtClean="0">
                <a:latin typeface="Calibri" panose="020F0502020204030204" pitchFamily="34" charset="0"/>
              </a:rPr>
              <a:t>, </a:t>
            </a:r>
            <a:r>
              <a:rPr lang="fr-FR" altLang="fr-FR" dirty="0" err="1" smtClean="0">
                <a:latin typeface="Calibri" panose="020F0502020204030204" pitchFamily="34" charset="0"/>
              </a:rPr>
              <a:t>supralevatorian</a:t>
            </a:r>
            <a:r>
              <a:rPr lang="fr-FR" altLang="fr-FR" dirty="0" smtClean="0"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latin typeface="Calibri" panose="020F0502020204030204" pitchFamily="34" charset="0"/>
              </a:rPr>
              <a:t>space</a:t>
            </a:r>
            <a:endParaRPr lang="fr-FR" altLang="fr-FR" dirty="0" smtClean="0">
              <a:latin typeface="Calibri" panose="020F0502020204030204" pitchFamily="34" charset="0"/>
            </a:endParaRPr>
          </a:p>
        </p:txBody>
      </p:sp>
      <p:pic>
        <p:nvPicPr>
          <p:cNvPr id="23556" name="Picture 2" descr="E:\fichiers rectum recupere de jmt\POSTOP CHRISTINE\POSTOP CHRISTINE\BALEN CORO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1" t="24551" r="26842" b="8800"/>
          <a:stretch>
            <a:fillRect/>
          </a:stretch>
        </p:blipFill>
        <p:spPr bwMode="auto">
          <a:xfrm>
            <a:off x="1214438" y="3279775"/>
            <a:ext cx="3214687" cy="3363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3" descr="E:\fichiers rectum recupere de jmt\POSTOP CHRISTINE\POSTOP CHRISTINE\BALEN CORO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0" t="15666" r="22533" b="13377"/>
          <a:stretch>
            <a:fillRect/>
          </a:stretch>
        </p:blipFill>
        <p:spPr bwMode="auto">
          <a:xfrm>
            <a:off x="4714875" y="3252788"/>
            <a:ext cx="3286125" cy="3395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8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8229600" cy="4533900"/>
          </a:xfrm>
        </p:spPr>
        <p:txBody>
          <a:bodyPr/>
          <a:lstStyle/>
          <a:p>
            <a:r>
              <a:rPr lang="fr-FR" altLang="fr-FR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4 parts</a:t>
            </a:r>
          </a:p>
          <a:p>
            <a:pPr lvl="1"/>
            <a:r>
              <a:rPr lang="fr-FR" altLang="fr-FR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Rectum</a:t>
            </a:r>
          </a:p>
          <a:p>
            <a:pPr lvl="1"/>
            <a:r>
              <a:rPr lang="fr-FR" altLang="fr-FR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Anorectal</a:t>
            </a:r>
            <a:r>
              <a:rPr lang="fr-FR" altLang="fr-FR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altLang="fr-FR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junction</a:t>
            </a:r>
            <a:endParaRPr lang="fr-FR" altLang="fr-FR" b="0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  <a:p>
            <a:pPr lvl="1"/>
            <a:r>
              <a:rPr lang="fr-FR" altLang="fr-FR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Anal canal</a:t>
            </a:r>
          </a:p>
          <a:p>
            <a:pPr lvl="1"/>
            <a:r>
              <a:rPr lang="fr-FR" altLang="fr-FR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Anal </a:t>
            </a:r>
            <a:r>
              <a:rPr lang="fr-FR" altLang="fr-FR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margin</a:t>
            </a:r>
            <a:endParaRPr lang="fr-FR" altLang="fr-FR" b="0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10596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6" t="9766" r="45313" b="45311"/>
          <a:stretch>
            <a:fillRect/>
          </a:stretch>
        </p:blipFill>
        <p:spPr bwMode="auto">
          <a:xfrm>
            <a:off x="4859338" y="1341438"/>
            <a:ext cx="2663825" cy="250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2056" descr="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17" t="20207" r="14632"/>
          <a:stretch>
            <a:fillRect/>
          </a:stretch>
        </p:blipFill>
        <p:spPr bwMode="auto">
          <a:xfrm>
            <a:off x="4859338" y="4049713"/>
            <a:ext cx="2665412" cy="28082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Titre 1"/>
          <p:cNvSpPr>
            <a:spLocks/>
          </p:cNvSpPr>
          <p:nvPr/>
        </p:nvSpPr>
        <p:spPr bwMode="auto">
          <a:xfrm>
            <a:off x="760413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 b="1">
                <a:solidFill>
                  <a:srgbClr val="FFFF00"/>
                </a:solidFill>
                <a:latin typeface="Arial" charset="0"/>
              </a:defRPr>
            </a:lvl1pPr>
            <a:lvl2pPr algn="ctr" eaLnBrk="0" hangingPunct="0">
              <a:defRPr sz="4400" b="1">
                <a:solidFill>
                  <a:srgbClr val="FFFF00"/>
                </a:solidFill>
                <a:latin typeface="Arial" charset="0"/>
              </a:defRPr>
            </a:lvl2pPr>
            <a:lvl3pPr algn="ctr" eaLnBrk="0" hangingPunct="0">
              <a:defRPr sz="4400" b="1">
                <a:solidFill>
                  <a:srgbClr val="FFFF00"/>
                </a:solidFill>
                <a:latin typeface="Arial" charset="0"/>
              </a:defRPr>
            </a:lvl3pPr>
            <a:lvl4pPr algn="ctr" eaLnBrk="0" hangingPunct="0">
              <a:defRPr sz="4400" b="1">
                <a:solidFill>
                  <a:srgbClr val="FFFF00"/>
                </a:solidFill>
                <a:latin typeface="Arial" charset="0"/>
              </a:defRPr>
            </a:lvl4pPr>
            <a:lvl5pPr algn="ctr" eaLnBrk="0" hangingPunct="0">
              <a:defRPr sz="4400" b="1">
                <a:solidFill>
                  <a:srgbClr val="FFFF00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dirty="0" err="1">
                <a:latin typeface="Calibri" panose="020F0502020204030204" pitchFamily="34" charset="0"/>
                <a:ea typeface="+mj-ea"/>
                <a:cs typeface="+mj-cs"/>
              </a:rPr>
              <a:t>Anatomy</a:t>
            </a:r>
            <a:endParaRPr lang="fr-FR" altLang="fr-FR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8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fr-FR" altLang="fr-FR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229600" cy="2808288"/>
          </a:xfrm>
        </p:spPr>
        <p:txBody>
          <a:bodyPr/>
          <a:lstStyle/>
          <a:p>
            <a:r>
              <a:rPr lang="fr-FR" altLang="fr-FR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Muscles</a:t>
            </a:r>
          </a:p>
          <a:p>
            <a:pPr lvl="1"/>
            <a:r>
              <a:rPr lang="fr-FR" altLang="fr-FR" sz="32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Levator</a:t>
            </a:r>
            <a:r>
              <a:rPr lang="fr-FR" altLang="fr-FR" sz="3200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altLang="fr-FR" sz="32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ani</a:t>
            </a:r>
            <a:endParaRPr lang="fr-FR" altLang="fr-FR" sz="3200" b="0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  <a:p>
            <a:pPr lvl="2"/>
            <a:r>
              <a:rPr lang="fr-FR" altLang="fr-FR" sz="28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Puborectal</a:t>
            </a:r>
            <a:endParaRPr lang="fr-FR" altLang="fr-FR" sz="2800" b="0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4" t="27939" r="19003" b="8801"/>
          <a:stretch>
            <a:fillRect/>
          </a:stretch>
        </p:blipFill>
        <p:spPr bwMode="auto">
          <a:xfrm>
            <a:off x="0" y="3357563"/>
            <a:ext cx="2384425" cy="2519362"/>
          </a:xfrm>
          <a:prstGeom prst="rect">
            <a:avLst/>
          </a:prstGeom>
          <a:solidFill>
            <a:srgbClr val="CC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67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88" t="10385" r="49219" b="46288"/>
          <a:stretch>
            <a:fillRect/>
          </a:stretch>
        </p:blipFill>
        <p:spPr bwMode="auto">
          <a:xfrm>
            <a:off x="6911975" y="476250"/>
            <a:ext cx="2232025" cy="2520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8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54" t="19209" r="26433" b="26936"/>
          <a:stretch>
            <a:fillRect/>
          </a:stretch>
        </p:blipFill>
        <p:spPr bwMode="auto">
          <a:xfrm>
            <a:off x="2339975" y="3357563"/>
            <a:ext cx="2147888" cy="2520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43" name="Picture 10" descr="ser003img00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2" t="17976" r="22954" b="22169"/>
          <a:stretch>
            <a:fillRect/>
          </a:stretch>
        </p:blipFill>
        <p:spPr bwMode="auto">
          <a:xfrm>
            <a:off x="4373563" y="3355975"/>
            <a:ext cx="2286000" cy="2520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44" name="Picture 14" descr="ser002img000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9" t="2734" b="2734"/>
          <a:stretch>
            <a:fillRect/>
          </a:stretch>
        </p:blipFill>
        <p:spPr bwMode="auto">
          <a:xfrm>
            <a:off x="6707188" y="3357563"/>
            <a:ext cx="2436812" cy="2520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492" name="AutoShape 20"/>
          <p:cNvSpPr>
            <a:spLocks noChangeArrowheads="1"/>
          </p:cNvSpPr>
          <p:nvPr/>
        </p:nvSpPr>
        <p:spPr bwMode="auto">
          <a:xfrm>
            <a:off x="7667625" y="1700213"/>
            <a:ext cx="144463" cy="2159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05493" name="AutoShape 21"/>
          <p:cNvSpPr>
            <a:spLocks noChangeArrowheads="1"/>
          </p:cNvSpPr>
          <p:nvPr/>
        </p:nvSpPr>
        <p:spPr bwMode="auto">
          <a:xfrm>
            <a:off x="8388350" y="2133600"/>
            <a:ext cx="144463" cy="2159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05495" name="AutoShape 23"/>
          <p:cNvSpPr>
            <a:spLocks noChangeArrowheads="1"/>
          </p:cNvSpPr>
          <p:nvPr/>
        </p:nvSpPr>
        <p:spPr bwMode="auto">
          <a:xfrm>
            <a:off x="7596188" y="2133600"/>
            <a:ext cx="144462" cy="2159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9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2" grpId="0" animBg="1"/>
      <p:bldP spid="105493" grpId="0" animBg="1"/>
      <p:bldP spid="1054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57200" y="2099989"/>
            <a:ext cx="8229600" cy="363326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Indications of MRI</a:t>
            </a:r>
          </a:p>
          <a:p>
            <a:pPr>
              <a:defRPr/>
            </a:pPr>
            <a:r>
              <a:rPr lang="fr-FR" dirty="0" smtClean="0"/>
              <a:t>Technique</a:t>
            </a:r>
          </a:p>
          <a:p>
            <a:pPr>
              <a:defRPr/>
            </a:pPr>
            <a:r>
              <a:rPr lang="fr-FR" dirty="0" err="1" smtClean="0"/>
              <a:t>Anatomy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Classification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</p:txBody>
      </p:sp>
      <p:sp>
        <p:nvSpPr>
          <p:cNvPr id="307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5400" dirty="0">
                <a:solidFill>
                  <a:srgbClr val="FFFF00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15350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fr-FR" altLang="fr-FR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4" t="27939" r="19003" b="8801"/>
          <a:stretch>
            <a:fillRect/>
          </a:stretch>
        </p:blipFill>
        <p:spPr bwMode="auto">
          <a:xfrm>
            <a:off x="0" y="3357563"/>
            <a:ext cx="2384425" cy="2519362"/>
          </a:xfrm>
          <a:prstGeom prst="rect">
            <a:avLst/>
          </a:prstGeom>
          <a:solidFill>
            <a:srgbClr val="CC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88" t="10385" r="49219" b="46288"/>
          <a:stretch>
            <a:fillRect/>
          </a:stretch>
        </p:blipFill>
        <p:spPr bwMode="auto">
          <a:xfrm>
            <a:off x="6911975" y="476250"/>
            <a:ext cx="2232025" cy="2520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54" t="19209" r="26433" b="26936"/>
          <a:stretch>
            <a:fillRect/>
          </a:stretch>
        </p:blipFill>
        <p:spPr bwMode="auto">
          <a:xfrm>
            <a:off x="2339975" y="3357563"/>
            <a:ext cx="2147888" cy="2520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791" name="Picture 7" descr="ser003img00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2" t="17976" r="22954" b="22169"/>
          <a:stretch>
            <a:fillRect/>
          </a:stretch>
        </p:blipFill>
        <p:spPr bwMode="auto">
          <a:xfrm>
            <a:off x="4373563" y="3355975"/>
            <a:ext cx="2286000" cy="2520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 descr="ser002img000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9" t="2734" b="2734"/>
          <a:stretch>
            <a:fillRect/>
          </a:stretch>
        </p:blipFill>
        <p:spPr bwMode="auto">
          <a:xfrm>
            <a:off x="6707188" y="3357563"/>
            <a:ext cx="2436812" cy="2520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468313" y="45815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72042" name="AutoShape 10"/>
          <p:cNvSpPr>
            <a:spLocks noChangeArrowheads="1"/>
          </p:cNvSpPr>
          <p:nvPr/>
        </p:nvSpPr>
        <p:spPr bwMode="auto">
          <a:xfrm>
            <a:off x="2627313" y="47244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72043" name="AutoShape 11"/>
          <p:cNvSpPr>
            <a:spLocks noChangeArrowheads="1"/>
          </p:cNvSpPr>
          <p:nvPr/>
        </p:nvSpPr>
        <p:spPr bwMode="auto">
          <a:xfrm>
            <a:off x="4716463" y="47974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72044" name="AutoShape 12"/>
          <p:cNvSpPr>
            <a:spLocks noChangeArrowheads="1"/>
          </p:cNvSpPr>
          <p:nvPr/>
        </p:nvSpPr>
        <p:spPr bwMode="auto">
          <a:xfrm>
            <a:off x="7019925" y="501332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18797" name="AutoShape 13"/>
          <p:cNvSpPr>
            <a:spLocks noChangeArrowheads="1"/>
          </p:cNvSpPr>
          <p:nvPr/>
        </p:nvSpPr>
        <p:spPr bwMode="auto">
          <a:xfrm>
            <a:off x="7667625" y="1700213"/>
            <a:ext cx="144463" cy="2159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5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1" grpId="0" animBg="1"/>
      <p:bldP spid="172042" grpId="0" animBg="1"/>
      <p:bldP spid="172043" grpId="0" animBg="1"/>
      <p:bldP spid="1720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fr-FR" altLang="fr-FR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4" t="27939" r="19003" b="8801"/>
          <a:stretch>
            <a:fillRect/>
          </a:stretch>
        </p:blipFill>
        <p:spPr bwMode="auto">
          <a:xfrm>
            <a:off x="684213" y="3500438"/>
            <a:ext cx="2520950" cy="2663825"/>
          </a:xfrm>
          <a:prstGeom prst="rect">
            <a:avLst/>
          </a:prstGeom>
          <a:solidFill>
            <a:srgbClr val="CC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>
            <a:lum bright="3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16" t="12219" r="26666" b="35663"/>
          <a:stretch>
            <a:fillRect/>
          </a:stretch>
        </p:blipFill>
        <p:spPr bwMode="auto">
          <a:xfrm>
            <a:off x="3995738" y="3502025"/>
            <a:ext cx="2474912" cy="2663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88" t="10385" r="49219" b="46288"/>
          <a:stretch>
            <a:fillRect/>
          </a:stretch>
        </p:blipFill>
        <p:spPr bwMode="auto">
          <a:xfrm>
            <a:off x="6443663" y="692150"/>
            <a:ext cx="2297112" cy="259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1116013" y="43656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4932363" y="43656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20841" name="AutoShape 12"/>
          <p:cNvSpPr>
            <a:spLocks noChangeArrowheads="1"/>
          </p:cNvSpPr>
          <p:nvPr/>
        </p:nvSpPr>
        <p:spPr bwMode="auto">
          <a:xfrm>
            <a:off x="8027988" y="2349500"/>
            <a:ext cx="144462" cy="2159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0350"/>
            <a:ext cx="8229600" cy="2808288"/>
          </a:xfrm>
          <a:ln/>
        </p:spPr>
        <p:txBody>
          <a:bodyPr/>
          <a:lstStyle/>
          <a:p>
            <a:r>
              <a:rPr lang="fr-FR" altLang="fr-FR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Muscles</a:t>
            </a:r>
          </a:p>
          <a:p>
            <a:pPr lvl="1"/>
            <a:r>
              <a:rPr lang="fr-FR" altLang="fr-FR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Levator</a:t>
            </a:r>
            <a:r>
              <a:rPr lang="fr-FR" altLang="fr-FR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ani</a:t>
            </a:r>
            <a:endParaRPr lang="fr-FR" altLang="fr-FR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  <a:p>
            <a:pPr lvl="2"/>
            <a:r>
              <a:rPr lang="fr-FR" altLang="fr-FR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Puborectal</a:t>
            </a:r>
            <a:endParaRPr lang="fr-FR" altLang="fr-FR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  <a:p>
            <a:pPr lvl="2"/>
            <a:r>
              <a:rPr lang="fr-FR" altLang="fr-FR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Iliococcygeal</a:t>
            </a:r>
            <a:endParaRPr lang="fr-FR" altLang="fr-FR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2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6" grpId="0" animBg="1"/>
      <p:bldP spid="1269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333375"/>
            <a:ext cx="9072563" cy="2087563"/>
          </a:xfrm>
        </p:spPr>
        <p:txBody>
          <a:bodyPr/>
          <a:lstStyle/>
          <a:p>
            <a:r>
              <a:rPr lang="fr-FR" altLang="fr-FR" sz="28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Levator</a:t>
            </a:r>
            <a:r>
              <a:rPr lang="fr-FR" altLang="fr-FR" sz="2800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altLang="fr-FR" sz="28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ani</a:t>
            </a:r>
            <a:r>
              <a:rPr lang="fr-FR" altLang="fr-FR" sz="2800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muscle and </a:t>
            </a:r>
            <a:r>
              <a:rPr lang="fr-FR" altLang="fr-FR" sz="28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obturator</a:t>
            </a:r>
            <a:r>
              <a:rPr lang="fr-FR" altLang="fr-FR" sz="2800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altLang="fr-FR" sz="28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internus</a:t>
            </a:r>
            <a:r>
              <a:rPr lang="fr-FR" altLang="fr-FR" sz="2800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muscle</a:t>
            </a:r>
          </a:p>
          <a:p>
            <a:pPr lvl="1"/>
            <a:r>
              <a:rPr lang="fr-FR" altLang="fr-FR" sz="24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Delineate</a:t>
            </a:r>
            <a:r>
              <a:rPr lang="fr-FR" altLang="fr-FR" sz="2400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2 </a:t>
            </a:r>
            <a:r>
              <a:rPr lang="fr-FR" altLang="fr-FR" sz="24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spaces</a:t>
            </a:r>
            <a:endParaRPr lang="fr-FR" altLang="fr-FR" sz="2400" b="0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  <a:p>
            <a:pPr lvl="2"/>
            <a:r>
              <a:rPr lang="fr-FR" altLang="fr-FR" sz="2000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altLang="fr-FR" sz="20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Supralevator</a:t>
            </a:r>
            <a:endParaRPr lang="fr-FR" altLang="fr-FR" sz="2000" b="0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  <a:p>
            <a:pPr lvl="2"/>
            <a:r>
              <a:rPr lang="fr-FR" altLang="fr-FR" sz="2000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altLang="fr-FR" sz="20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Ischioanal</a:t>
            </a:r>
            <a:r>
              <a:rPr lang="fr-FR" altLang="fr-FR" sz="2000" b="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altLang="fr-FR" sz="2000" b="0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fossa</a:t>
            </a:r>
            <a:endParaRPr lang="fr-FR" altLang="fr-FR" sz="2000" b="0" dirty="0" smtClean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t="22812" r="7143" b="7143"/>
          <a:stretch>
            <a:fillRect/>
          </a:stretch>
        </p:blipFill>
        <p:spPr bwMode="auto">
          <a:xfrm>
            <a:off x="2195513" y="2420938"/>
            <a:ext cx="4319587" cy="3765550"/>
          </a:xfrm>
          <a:prstGeom prst="rect">
            <a:avLst/>
          </a:prstGeom>
          <a:solidFill>
            <a:srgbClr val="CC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4787900" y="4221163"/>
            <a:ext cx="144463" cy="1296987"/>
          </a:xfrm>
          <a:prstGeom prst="upDownArrow">
            <a:avLst>
              <a:gd name="adj1" fmla="val 50000"/>
              <a:gd name="adj2" fmla="val 179560"/>
            </a:avLst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  <p:sp>
        <p:nvSpPr>
          <p:cNvPr id="121864" name="AutoShape 8"/>
          <p:cNvSpPr>
            <a:spLocks noChangeArrowheads="1"/>
          </p:cNvSpPr>
          <p:nvPr/>
        </p:nvSpPr>
        <p:spPr bwMode="auto">
          <a:xfrm>
            <a:off x="3492500" y="3213100"/>
            <a:ext cx="647700" cy="576263"/>
          </a:xfrm>
          <a:prstGeom prst="curvedDownArrow">
            <a:avLst>
              <a:gd name="adj1" fmla="val 22479"/>
              <a:gd name="adj2" fmla="val 44959"/>
              <a:gd name="adj3" fmla="val 333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7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  <p:bldP spid="1218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re 1"/>
          <p:cNvSpPr>
            <a:spLocks noGrp="1"/>
          </p:cNvSpPr>
          <p:nvPr>
            <p:ph type="title" idx="4294967295"/>
          </p:nvPr>
        </p:nvSpPr>
        <p:spPr>
          <a:xfrm>
            <a:off x="-285750" y="357188"/>
            <a:ext cx="7772400" cy="1143000"/>
          </a:xfrm>
        </p:spPr>
        <p:txBody>
          <a:bodyPr/>
          <a:lstStyle/>
          <a:p>
            <a:r>
              <a:rPr lang="fr-FR" altLang="fr-FR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Anatomy</a:t>
            </a:r>
            <a:endParaRPr lang="fr-FR" altLang="fr-FR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0391" y="1652373"/>
            <a:ext cx="4860690" cy="22344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External</a:t>
            </a:r>
            <a:r>
              <a:rPr lang="fr-F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Sphincter-T2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Prolongs</a:t>
            </a:r>
            <a:r>
              <a:rPr lang="fr-F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puborectal</a:t>
            </a:r>
            <a:r>
              <a:rPr lang="fr-F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muscle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Striated</a:t>
            </a:r>
            <a:r>
              <a:rPr lang="fr-F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muscle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Circular</a:t>
            </a:r>
            <a:endParaRPr lang="fr-FR" sz="2400" dirty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Hyposignal</a:t>
            </a:r>
            <a:endParaRPr lang="fr-FR" sz="2400" dirty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33124" name="Image 4" descr="694534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1" t="14063" r="5904"/>
          <a:stretch>
            <a:fillRect/>
          </a:stretch>
        </p:blipFill>
        <p:spPr bwMode="auto">
          <a:xfrm>
            <a:off x="5857875" y="3643313"/>
            <a:ext cx="3071813" cy="31194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Image 6" descr="6945346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63"/>
          <a:stretch>
            <a:fillRect/>
          </a:stretch>
        </p:blipFill>
        <p:spPr bwMode="auto">
          <a:xfrm>
            <a:off x="5857875" y="1000125"/>
            <a:ext cx="3048000" cy="2619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357188" y="4143375"/>
            <a:ext cx="5429250" cy="2500313"/>
            <a:chOff x="215900" y="2143125"/>
            <a:chExt cx="8520113" cy="4357688"/>
          </a:xfrm>
        </p:grpSpPr>
        <p:pic>
          <p:nvPicPr>
            <p:cNvPr id="13312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821" t="48531" r="48660" b="23529"/>
            <a:stretch>
              <a:fillRect/>
            </a:stretch>
          </p:blipFill>
          <p:spPr bwMode="auto">
            <a:xfrm>
              <a:off x="215900" y="2143125"/>
              <a:ext cx="4243388" cy="43576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929" t="50735" r="27232" b="25735"/>
            <a:stretch>
              <a:fillRect/>
            </a:stretch>
          </p:blipFill>
          <p:spPr bwMode="auto">
            <a:xfrm>
              <a:off x="4513263" y="2143125"/>
              <a:ext cx="4222750" cy="43576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3129" name="Connecteur droit 10"/>
            <p:cNvCxnSpPr>
              <a:cxnSpLocks noChangeShapeType="1"/>
            </p:cNvCxnSpPr>
            <p:nvPr/>
          </p:nvCxnSpPr>
          <p:spPr bwMode="auto">
            <a:xfrm>
              <a:off x="1571625" y="4929188"/>
              <a:ext cx="1428750" cy="1587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130" name="Connecteur droit avec flèche 8"/>
            <p:cNvCxnSpPr>
              <a:cxnSpLocks noChangeShapeType="1"/>
            </p:cNvCxnSpPr>
            <p:nvPr/>
          </p:nvCxnSpPr>
          <p:spPr bwMode="auto">
            <a:xfrm rot="5400000" flipH="1" flipV="1">
              <a:off x="2182950" y="5501482"/>
              <a:ext cx="1000125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33131" name="ZoneTexte 12"/>
          <p:cNvSpPr txBox="1">
            <a:spLocks noChangeArrowheads="1"/>
          </p:cNvSpPr>
          <p:nvPr/>
        </p:nvSpPr>
        <p:spPr bwMode="auto">
          <a:xfrm>
            <a:off x="500063" y="6286500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FF0000"/>
                </a:solidFill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xmlns="" val="20922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60350"/>
            <a:ext cx="8229600" cy="4533900"/>
          </a:xfrm>
        </p:spPr>
        <p:txBody>
          <a:bodyPr>
            <a:normAutofit/>
          </a:bodyPr>
          <a:lstStyle/>
          <a:p>
            <a:pPr lvl="2">
              <a:buClrTx/>
              <a:buSzTx/>
              <a:defRPr/>
            </a:pPr>
            <a:r>
              <a:rPr lang="fr-FR" altLang="fr-FR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Internal</a:t>
            </a:r>
            <a:r>
              <a:rPr lang="fr-FR" altLang="fr-FR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Sphincter –T2/STIR </a:t>
            </a:r>
          </a:p>
          <a:p>
            <a:pPr lvl="3">
              <a:defRPr/>
            </a:pPr>
            <a:r>
              <a:rPr lang="fr-FR" altLang="fr-FR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Prolongs</a:t>
            </a:r>
            <a:r>
              <a:rPr lang="fr-FR" altLang="fr-FR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rectal </a:t>
            </a:r>
            <a:r>
              <a:rPr lang="fr-FR" altLang="fr-FR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muscular</a:t>
            </a:r>
            <a:r>
              <a:rPr lang="fr-FR" altLang="fr-FR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layer</a:t>
            </a:r>
          </a:p>
          <a:p>
            <a:pPr lvl="3">
              <a:defRPr/>
            </a:pPr>
            <a:r>
              <a:rPr lang="fr-FR" altLang="fr-FR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Smooth</a:t>
            </a:r>
            <a:r>
              <a:rPr lang="fr-FR" altLang="fr-FR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muscle</a:t>
            </a:r>
          </a:p>
          <a:p>
            <a:pPr lvl="3">
              <a:defRPr/>
            </a:pPr>
            <a:r>
              <a:rPr lang="fr-FR" altLang="fr-FR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Circular</a:t>
            </a:r>
            <a:endParaRPr lang="fr-FR" altLang="fr-FR" dirty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</a:endParaRPr>
          </a:p>
          <a:p>
            <a:pPr lvl="3">
              <a:defRPr/>
            </a:pPr>
            <a:r>
              <a:rPr lang="fr-FR" altLang="fr-FR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Intermediate</a:t>
            </a:r>
            <a:r>
              <a:rPr lang="fr-FR" altLang="fr-FR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to high signal</a:t>
            </a:r>
          </a:p>
          <a:p>
            <a:pPr lvl="3">
              <a:defRPr/>
            </a:pPr>
            <a:r>
              <a:rPr lang="fr-FR" altLang="fr-FR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Enhances</a:t>
            </a:r>
            <a:r>
              <a:rPr lang="fr-FR" altLang="fr-FR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</a:rPr>
              <a:t> +++</a:t>
            </a:r>
          </a:p>
        </p:txBody>
      </p:sp>
      <p:grpSp>
        <p:nvGrpSpPr>
          <p:cNvPr id="126979" name="Groupe 8"/>
          <p:cNvGrpSpPr>
            <a:grpSpLocks/>
          </p:cNvGrpSpPr>
          <p:nvPr/>
        </p:nvGrpSpPr>
        <p:grpSpPr bwMode="auto">
          <a:xfrm>
            <a:off x="2051050" y="2781300"/>
            <a:ext cx="5259388" cy="3838575"/>
            <a:chOff x="3182938" y="1125538"/>
            <a:chExt cx="5907087" cy="5062537"/>
          </a:xfrm>
        </p:grpSpPr>
        <p:grpSp>
          <p:nvGrpSpPr>
            <p:cNvPr id="126980" name="Groupe 13"/>
            <p:cNvGrpSpPr>
              <a:grpSpLocks/>
            </p:cNvGrpSpPr>
            <p:nvPr/>
          </p:nvGrpSpPr>
          <p:grpSpPr bwMode="auto">
            <a:xfrm>
              <a:off x="3182938" y="1125538"/>
              <a:ext cx="5905500" cy="5062537"/>
              <a:chOff x="3182938" y="1125538"/>
              <a:chExt cx="5905500" cy="5062537"/>
            </a:xfrm>
          </p:grpSpPr>
          <p:pic>
            <p:nvPicPr>
              <p:cNvPr id="126981" name="Image 4" descr="10B305 C4+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574" r="20587" b="2834"/>
              <a:stretch>
                <a:fillRect/>
              </a:stretch>
            </p:blipFill>
            <p:spPr bwMode="auto">
              <a:xfrm>
                <a:off x="3182938" y="1125538"/>
                <a:ext cx="3476625" cy="5038725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982" name="Image 1" descr="10B1911 J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119" r="10828"/>
              <a:stretch>
                <a:fillRect/>
              </a:stretch>
            </p:blipFill>
            <p:spPr bwMode="auto">
              <a:xfrm>
                <a:off x="4716463" y="1125538"/>
                <a:ext cx="2387600" cy="5062537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983" name="Image 6" descr="anat coro sphincter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94" t="23438" r="18748" b="1563"/>
              <a:stretch>
                <a:fillRect/>
              </a:stretch>
            </p:blipFill>
            <p:spPr bwMode="auto">
              <a:xfrm>
                <a:off x="6804025" y="1143000"/>
                <a:ext cx="2284413" cy="2357438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6984" name="Picture 10" descr="R:\christine topo fistules jfr\anat normale stir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831" t="10417" r="14583" b="22917"/>
            <a:stretch>
              <a:fillRect/>
            </a:stretch>
          </p:blipFill>
          <p:spPr bwMode="auto">
            <a:xfrm>
              <a:off x="6804025" y="3573463"/>
              <a:ext cx="2286000" cy="260191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497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33" name="Group 9"/>
          <p:cNvGrpSpPr>
            <a:grpSpLocks/>
          </p:cNvGrpSpPr>
          <p:nvPr/>
        </p:nvGrpSpPr>
        <p:grpSpPr bwMode="auto">
          <a:xfrm>
            <a:off x="395288" y="2276475"/>
            <a:ext cx="2881312" cy="2447925"/>
            <a:chOff x="249" y="1979"/>
            <a:chExt cx="1678" cy="1495"/>
          </a:xfrm>
        </p:grpSpPr>
        <p:pic>
          <p:nvPicPr>
            <p:cNvPr id="15364" name="Picture 5" descr="ser003img00028"/>
            <p:cNvPicPr>
              <a:picLocks noChangeAspect="1" noChangeArrowheads="1"/>
            </p:cNvPicPr>
            <p:nvPr/>
          </p:nvPicPr>
          <p:blipFill>
            <a:blip r:embed="rId3"/>
            <a:srcRect l="18053" t="19170" r="13402" b="19734"/>
            <a:stretch>
              <a:fillRect/>
            </a:stretch>
          </p:blipFill>
          <p:spPr bwMode="auto">
            <a:xfrm>
              <a:off x="249" y="1979"/>
              <a:ext cx="1678" cy="1495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</p:spPr>
        </p:pic>
        <p:sp>
          <p:nvSpPr>
            <p:cNvPr id="123915" name="AutoShape 11"/>
            <p:cNvSpPr>
              <a:spLocks noChangeArrowheads="1"/>
            </p:cNvSpPr>
            <p:nvPr/>
          </p:nvSpPr>
          <p:spPr bwMode="auto">
            <a:xfrm>
              <a:off x="612" y="275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 b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9034" name="Group 10"/>
          <p:cNvGrpSpPr>
            <a:grpSpLocks/>
          </p:cNvGrpSpPr>
          <p:nvPr/>
        </p:nvGrpSpPr>
        <p:grpSpPr bwMode="auto">
          <a:xfrm>
            <a:off x="3419475" y="2276475"/>
            <a:ext cx="2592388" cy="2447925"/>
            <a:chOff x="2154" y="1979"/>
            <a:chExt cx="1542" cy="1489"/>
          </a:xfrm>
        </p:grpSpPr>
        <p:pic>
          <p:nvPicPr>
            <p:cNvPr id="15366" name="Picture 10" descr="ser004img00013"/>
            <p:cNvPicPr>
              <a:picLocks noChangeAspect="1" noChangeArrowheads="1"/>
            </p:cNvPicPr>
            <p:nvPr/>
          </p:nvPicPr>
          <p:blipFill>
            <a:blip r:embed="rId4"/>
            <a:srcRect l="8569" r="5672" b="17159"/>
            <a:stretch>
              <a:fillRect/>
            </a:stretch>
          </p:blipFill>
          <p:spPr bwMode="auto">
            <a:xfrm>
              <a:off x="2154" y="1979"/>
              <a:ext cx="1542" cy="1489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</p:spPr>
        </p:pic>
        <p:sp>
          <p:nvSpPr>
            <p:cNvPr id="123916" name="AutoShape 12"/>
            <p:cNvSpPr>
              <a:spLocks noChangeArrowheads="1"/>
            </p:cNvSpPr>
            <p:nvPr/>
          </p:nvSpPr>
          <p:spPr bwMode="auto">
            <a:xfrm>
              <a:off x="2517" y="2795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 b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9035" name="Group 11"/>
          <p:cNvGrpSpPr>
            <a:grpSpLocks/>
          </p:cNvGrpSpPr>
          <p:nvPr/>
        </p:nvGrpSpPr>
        <p:grpSpPr bwMode="auto">
          <a:xfrm>
            <a:off x="6227763" y="2276475"/>
            <a:ext cx="2665412" cy="2447925"/>
            <a:chOff x="3923" y="1979"/>
            <a:chExt cx="1543" cy="1492"/>
          </a:xfrm>
        </p:grpSpPr>
        <p:pic>
          <p:nvPicPr>
            <p:cNvPr id="15365" name="Picture 9" descr="ser007img00013"/>
            <p:cNvPicPr>
              <a:picLocks noChangeAspect="1" noChangeArrowheads="1"/>
            </p:cNvPicPr>
            <p:nvPr/>
          </p:nvPicPr>
          <p:blipFill>
            <a:blip r:embed="rId5"/>
            <a:srcRect l="5879" t="14006" r="6267" b="18280"/>
            <a:stretch>
              <a:fillRect/>
            </a:stretch>
          </p:blipFill>
          <p:spPr bwMode="auto">
            <a:xfrm>
              <a:off x="3923" y="1979"/>
              <a:ext cx="1543" cy="1492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</p:spPr>
        </p:pic>
        <p:sp>
          <p:nvSpPr>
            <p:cNvPr id="123917" name="AutoShape 13"/>
            <p:cNvSpPr>
              <a:spLocks noChangeArrowheads="1"/>
            </p:cNvSpPr>
            <p:nvPr/>
          </p:nvSpPr>
          <p:spPr bwMode="auto">
            <a:xfrm>
              <a:off x="4286" y="2659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1800" b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170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7988"/>
            <a:ext cx="9144000" cy="4533900"/>
          </a:xfrm>
        </p:spPr>
        <p:txBody>
          <a:bodyPr/>
          <a:lstStyle/>
          <a:p>
            <a:pPr lvl="1" eaLnBrk="1" hangingPunct="1"/>
            <a:r>
              <a:rPr lang="fr-FR" altLang="fr-FR" dirty="0" smtClean="0"/>
              <a:t>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Both</a:t>
            </a:r>
            <a:r>
              <a:rPr lang="fr-FR" altLang="fr-FR" sz="2400" dirty="0" smtClean="0">
                <a:latin typeface="Calibri" panose="020F0502020204030204" pitchFamily="34" charset="0"/>
              </a:rPr>
              <a:t> sphincters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delineate</a:t>
            </a:r>
            <a:r>
              <a:rPr lang="fr-FR" altLang="fr-FR" sz="2400" dirty="0" smtClean="0">
                <a:latin typeface="Calibri" panose="020F0502020204030204" pitchFamily="34" charset="0"/>
              </a:rPr>
              <a:t> an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intersphincteric</a:t>
            </a:r>
            <a:r>
              <a:rPr lang="fr-FR" altLang="fr-FR" sz="2400" dirty="0" smtClean="0">
                <a:latin typeface="Calibri" panose="020F0502020204030204" pitchFamily="34" charset="0"/>
              </a:rPr>
              <a:t> plane</a:t>
            </a:r>
          </a:p>
        </p:txBody>
      </p:sp>
      <p:pic>
        <p:nvPicPr>
          <p:cNvPr id="131075" name="Picture 4" descr="ser003img0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4" t="19170" r="11523" b="19734"/>
          <a:stretch>
            <a:fillRect/>
          </a:stretch>
        </p:blipFill>
        <p:spPr bwMode="auto">
          <a:xfrm>
            <a:off x="395288" y="3792538"/>
            <a:ext cx="2808287" cy="2373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5" descr="ser007img00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9" t="14006" r="6267" b="18280"/>
          <a:stretch>
            <a:fillRect/>
          </a:stretch>
        </p:blipFill>
        <p:spPr bwMode="auto">
          <a:xfrm>
            <a:off x="6227763" y="3798888"/>
            <a:ext cx="2447925" cy="23669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6" descr="ser004img00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9" r="5672" b="17159"/>
          <a:stretch>
            <a:fillRect/>
          </a:stretch>
        </p:blipFill>
        <p:spPr bwMode="auto">
          <a:xfrm>
            <a:off x="3492500" y="3789363"/>
            <a:ext cx="2447925" cy="2363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1079" name="AutoShape 7"/>
          <p:cNvSpPr>
            <a:spLocks noChangeArrowheads="1"/>
          </p:cNvSpPr>
          <p:nvPr/>
        </p:nvSpPr>
        <p:spPr bwMode="auto">
          <a:xfrm>
            <a:off x="755650" y="4508500"/>
            <a:ext cx="914400" cy="914400"/>
          </a:xfrm>
          <a:prstGeom prst="lightningBol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1080" name="AutoShape 8"/>
          <p:cNvSpPr>
            <a:spLocks noChangeArrowheads="1"/>
          </p:cNvSpPr>
          <p:nvPr/>
        </p:nvSpPr>
        <p:spPr bwMode="auto">
          <a:xfrm>
            <a:off x="3657600" y="4508500"/>
            <a:ext cx="914400" cy="914400"/>
          </a:xfrm>
          <a:prstGeom prst="lightningBol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 b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1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 animBg="1"/>
      <p:bldP spid="1310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:\christine topo fistules jfr\anat normale ga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9184" r="16667" b="17348"/>
          <a:stretch>
            <a:fillRect/>
          </a:stretch>
        </p:blipFill>
        <p:spPr bwMode="auto">
          <a:xfrm>
            <a:off x="214313" y="285750"/>
            <a:ext cx="2133600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R:\christine topo fistules jfr\anat normale gad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7" t="9184" r="12500" b="14626"/>
          <a:stretch>
            <a:fillRect/>
          </a:stretch>
        </p:blipFill>
        <p:spPr bwMode="auto">
          <a:xfrm>
            <a:off x="1371600" y="1371600"/>
            <a:ext cx="23622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R:\christine topo fistules jfr\anat normale gado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11905" r="14583" b="14626"/>
          <a:stretch>
            <a:fillRect/>
          </a:stretch>
        </p:blipFill>
        <p:spPr bwMode="auto">
          <a:xfrm>
            <a:off x="2971800" y="2438400"/>
            <a:ext cx="2209800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R:\christine topo fistules jfr\anat normale gado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7" t="10884" r="14584" b="12926"/>
          <a:stretch>
            <a:fillRect/>
          </a:stretch>
        </p:blipFill>
        <p:spPr bwMode="auto">
          <a:xfrm>
            <a:off x="4114800" y="3429000"/>
            <a:ext cx="22860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R:\christine topo fistules jfr\anat normale gado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14626" r="12500" b="14626"/>
          <a:stretch>
            <a:fillRect/>
          </a:stretch>
        </p:blipFill>
        <p:spPr bwMode="auto">
          <a:xfrm>
            <a:off x="5638800" y="4267200"/>
            <a:ext cx="24384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R:\christine topo fistules jfr\Zanat normale gado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3" t="17346" r="14583" b="14626"/>
          <a:stretch>
            <a:fillRect/>
          </a:stretch>
        </p:blipFill>
        <p:spPr bwMode="auto">
          <a:xfrm>
            <a:off x="7010400" y="4800600"/>
            <a:ext cx="2133600" cy="190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4" descr="brodier belle anat de sphinc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26" t="48479" r="20305" b="4715"/>
          <a:stretch>
            <a:fillRect/>
          </a:stretch>
        </p:blipFill>
        <p:spPr bwMode="auto">
          <a:xfrm>
            <a:off x="80963" y="3571875"/>
            <a:ext cx="2919412" cy="3143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65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-1071563" y="71438"/>
            <a:ext cx="7772401" cy="1143000"/>
          </a:xfrm>
        </p:spPr>
        <p:txBody>
          <a:bodyPr/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anose="020F0502020204030204" pitchFamily="34" charset="0"/>
              </a:rPr>
              <a:t>Classification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85800" y="1341438"/>
            <a:ext cx="4171950" cy="5230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Tx/>
              <a:buChar char="•"/>
              <a:defRPr/>
            </a:pPr>
            <a:r>
              <a:rPr lang="fr-FR" sz="2000" kern="0" dirty="0" err="1">
                <a:latin typeface="Calibri" panose="020F0502020204030204" pitchFamily="34" charset="0"/>
              </a:rPr>
              <a:t>Why</a:t>
            </a:r>
            <a:r>
              <a:rPr lang="fr-FR" sz="2000" kern="0" dirty="0">
                <a:latin typeface="Calibri" panose="020F0502020204030204" pitchFamily="34" charset="0"/>
              </a:rPr>
              <a:t> </a:t>
            </a:r>
            <a:r>
              <a:rPr lang="fr-FR" sz="2000" kern="0" dirty="0" err="1">
                <a:latin typeface="Calibri" panose="020F0502020204030204" pitchFamily="34" charset="0"/>
              </a:rPr>
              <a:t>is</a:t>
            </a:r>
            <a:r>
              <a:rPr lang="fr-FR" sz="2000" kern="0" dirty="0">
                <a:latin typeface="Calibri" panose="020F0502020204030204" pitchFamily="34" charset="0"/>
              </a:rPr>
              <a:t> </a:t>
            </a:r>
            <a:r>
              <a:rPr lang="fr-FR" sz="2000" kern="0" dirty="0" err="1">
                <a:latin typeface="Calibri" panose="020F0502020204030204" pitchFamily="34" charset="0"/>
              </a:rPr>
              <a:t>it</a:t>
            </a:r>
            <a:r>
              <a:rPr lang="fr-FR" sz="2000" kern="0" dirty="0">
                <a:latin typeface="Calibri" panose="020F0502020204030204" pitchFamily="34" charset="0"/>
              </a:rPr>
              <a:t> important?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  <a:defRPr/>
            </a:pPr>
            <a:r>
              <a:rPr lang="fr-FR" sz="2000" kern="0" dirty="0" err="1">
                <a:latin typeface="Calibri" panose="020F0502020204030204" pitchFamily="34" charset="0"/>
              </a:rPr>
              <a:t>Aims</a:t>
            </a:r>
            <a:r>
              <a:rPr lang="fr-FR" sz="2000" kern="0" dirty="0">
                <a:latin typeface="Calibri" panose="020F0502020204030204" pitchFamily="34" charset="0"/>
              </a:rPr>
              <a:t> of </a:t>
            </a:r>
            <a:r>
              <a:rPr lang="fr-FR" sz="2000" kern="0" dirty="0" err="1">
                <a:latin typeface="Calibri" panose="020F0502020204030204" pitchFamily="34" charset="0"/>
              </a:rPr>
              <a:t>surgery</a:t>
            </a:r>
            <a:endParaRPr lang="fr-FR" sz="2000" kern="0" dirty="0">
              <a:latin typeface="Calibri" panose="020F0502020204030204" pitchFamily="34" charset="0"/>
            </a:endParaRPr>
          </a:p>
          <a:p>
            <a:pPr marL="1257300" lvl="2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fr-FR" sz="2000" kern="0" dirty="0">
                <a:latin typeface="Calibri" panose="020F0502020204030204" pitchFamily="34" charset="0"/>
              </a:rPr>
              <a:t>Continence </a:t>
            </a:r>
            <a:r>
              <a:rPr lang="fr-FR" sz="2000" kern="0" dirty="0" err="1">
                <a:latin typeface="Calibri" panose="020F0502020204030204" pitchFamily="34" charset="0"/>
              </a:rPr>
              <a:t>preservation</a:t>
            </a:r>
            <a:endParaRPr lang="fr-FR" sz="2000" kern="0" dirty="0">
              <a:latin typeface="Calibri" panose="020F0502020204030204" pitchFamily="34" charset="0"/>
            </a:endParaRPr>
          </a:p>
          <a:p>
            <a:pPr marL="1257300" lvl="2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fr-FR" sz="2000" kern="0" dirty="0" err="1">
                <a:latin typeface="Calibri" panose="020F0502020204030204" pitchFamily="34" charset="0"/>
              </a:rPr>
              <a:t>Infectious</a:t>
            </a:r>
            <a:r>
              <a:rPr lang="fr-FR" sz="2000" kern="0" dirty="0">
                <a:latin typeface="Calibri" panose="020F0502020204030204" pitchFamily="34" charset="0"/>
              </a:rPr>
              <a:t> </a:t>
            </a:r>
            <a:r>
              <a:rPr lang="fr-FR" sz="2000" kern="0" dirty="0" err="1">
                <a:latin typeface="Calibri" panose="020F0502020204030204" pitchFamily="34" charset="0"/>
              </a:rPr>
              <a:t>foci</a:t>
            </a:r>
            <a:r>
              <a:rPr lang="fr-FR" sz="2000" kern="0" dirty="0">
                <a:latin typeface="Calibri" panose="020F0502020204030204" pitchFamily="34" charset="0"/>
              </a:rPr>
              <a:t>  and </a:t>
            </a:r>
            <a:r>
              <a:rPr lang="fr-FR" sz="2000" kern="0" dirty="0" err="1">
                <a:latin typeface="Calibri" panose="020F0502020204030204" pitchFamily="34" charset="0"/>
              </a:rPr>
              <a:t>secondary</a:t>
            </a:r>
            <a:r>
              <a:rPr lang="fr-FR" sz="2000" kern="0" dirty="0">
                <a:latin typeface="Calibri" panose="020F0502020204030204" pitchFamily="34" charset="0"/>
              </a:rPr>
              <a:t> tracts </a:t>
            </a:r>
            <a:r>
              <a:rPr lang="fr-FR" sz="2000" kern="0" dirty="0" err="1">
                <a:latin typeface="Calibri" panose="020F0502020204030204" pitchFamily="34" charset="0"/>
              </a:rPr>
              <a:t>elimination</a:t>
            </a:r>
            <a:r>
              <a:rPr lang="fr-FR" sz="2000" kern="0" dirty="0">
                <a:latin typeface="Calibri" panose="020F0502020204030204" pitchFamily="34" charset="0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  <a:defRPr/>
            </a:pPr>
            <a:r>
              <a:rPr lang="fr-FR" sz="2000" kern="0" dirty="0" err="1">
                <a:latin typeface="Calibri" panose="020F0502020204030204" pitchFamily="34" charset="0"/>
              </a:rPr>
              <a:t>Surgical</a:t>
            </a:r>
            <a:r>
              <a:rPr lang="fr-FR" sz="2000" kern="0" dirty="0">
                <a:latin typeface="Calibri" panose="020F0502020204030204" pitchFamily="34" charset="0"/>
              </a:rPr>
              <a:t> Options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fr-FR" sz="2000" kern="0" dirty="0" err="1">
                <a:latin typeface="Calibri" panose="020F0502020204030204" pitchFamily="34" charset="0"/>
              </a:rPr>
              <a:t>Seton</a:t>
            </a:r>
            <a:r>
              <a:rPr lang="fr-FR" sz="2000" kern="0" dirty="0">
                <a:latin typeface="Calibri" panose="020F0502020204030204" pitchFamily="34" charset="0"/>
              </a:rPr>
              <a:t> </a:t>
            </a:r>
            <a:r>
              <a:rPr lang="fr-FR" sz="2000" kern="0" dirty="0" err="1">
                <a:latin typeface="Calibri" panose="020F0502020204030204" pitchFamily="34" charset="0"/>
              </a:rPr>
              <a:t>tight</a:t>
            </a:r>
            <a:r>
              <a:rPr lang="fr-FR" sz="2000" kern="0" dirty="0">
                <a:latin typeface="Calibri" panose="020F0502020204030204" pitchFamily="34" charset="0"/>
              </a:rPr>
              <a:t> or not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fr-FR" sz="2000" kern="0" dirty="0" err="1">
                <a:latin typeface="Calibri" panose="020F0502020204030204" pitchFamily="34" charset="0"/>
              </a:rPr>
              <a:t>Fistulotomy-Fistulectomy</a:t>
            </a:r>
            <a:endParaRPr lang="fr-FR" sz="2000" kern="0" dirty="0">
              <a:latin typeface="Calibri" panose="020F0502020204030204" pitchFamily="34" charset="0"/>
            </a:endParaRPr>
          </a:p>
          <a:p>
            <a:pPr marL="1257300" lvl="2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fr-FR" sz="2000" kern="0" dirty="0" err="1">
                <a:latin typeface="Calibri" panose="020F0502020204030204" pitchFamily="34" charset="0"/>
              </a:rPr>
              <a:t>Intersphincteric</a:t>
            </a:r>
            <a:r>
              <a:rPr lang="fr-FR" sz="2000" kern="0" dirty="0">
                <a:latin typeface="Calibri" panose="020F0502020204030204" pitchFamily="34" charset="0"/>
              </a:rPr>
              <a:t> amputation, </a:t>
            </a:r>
            <a:r>
              <a:rPr lang="fr-FR" sz="2000" kern="0" dirty="0" err="1">
                <a:latin typeface="Calibri" panose="020F0502020204030204" pitchFamily="34" charset="0"/>
              </a:rPr>
              <a:t>Flap</a:t>
            </a:r>
            <a:endParaRPr lang="fr-FR" sz="2000" kern="0" dirty="0">
              <a:latin typeface="Calibri" panose="020F0502020204030204" pitchFamily="34" charset="0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15" t="36031" r="31250" b="34558"/>
          <a:stretch>
            <a:fillRect/>
          </a:stretch>
        </p:blipFill>
        <p:spPr bwMode="auto">
          <a:xfrm>
            <a:off x="5000625" y="171450"/>
            <a:ext cx="3582988" cy="3114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Espace réservé du contenu 5" descr="set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5" t="29514" r="34703" b="18062"/>
          <a:stretch>
            <a:fillRect/>
          </a:stretch>
        </p:blipFill>
        <p:spPr bwMode="auto">
          <a:xfrm>
            <a:off x="5000625" y="3643313"/>
            <a:ext cx="3643313" cy="3143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56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0" t="36427" r="27678" b="37857"/>
          <a:stretch>
            <a:fillRect/>
          </a:stretch>
        </p:blipFill>
        <p:spPr bwMode="auto">
          <a:xfrm>
            <a:off x="2143125" y="3643313"/>
            <a:ext cx="57165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47" t="26471" r="32590" b="32352"/>
          <a:stretch>
            <a:fillRect/>
          </a:stretch>
        </p:blipFill>
        <p:spPr bwMode="auto">
          <a:xfrm>
            <a:off x="2357438" y="71438"/>
            <a:ext cx="2071687" cy="3052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46" t="29411" r="33035" b="34558"/>
          <a:stretch>
            <a:fillRect/>
          </a:stretch>
        </p:blipFill>
        <p:spPr bwMode="auto">
          <a:xfrm>
            <a:off x="5357813" y="71438"/>
            <a:ext cx="23193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ZoneTexte 4"/>
          <p:cNvSpPr txBox="1">
            <a:spLocks noChangeArrowheads="1"/>
          </p:cNvSpPr>
          <p:nvPr/>
        </p:nvSpPr>
        <p:spPr bwMode="auto">
          <a:xfrm>
            <a:off x="-36512" y="6269250"/>
            <a:ext cx="2172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dirty="0">
                <a:latin typeface="Comic Sans MS" pitchFamily="66" charset="0"/>
              </a:rPr>
              <a:t> </a:t>
            </a:r>
            <a:r>
              <a:rPr lang="fr-FR" altLang="fr-FR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Courtesy</a:t>
            </a:r>
            <a:r>
              <a:rPr lang="fr-FR" altLang="fr-F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Dr </a:t>
            </a:r>
            <a:r>
              <a:rPr lang="fr-FR" altLang="fr-FR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Tolan</a:t>
            </a:r>
            <a:endParaRPr lang="fr-FR" altLang="fr-F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4075" y="3213100"/>
            <a:ext cx="4107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7300" lvl="2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fr-FR" sz="2000" kern="0" dirty="0" err="1">
                <a:latin typeface="Calibri" panose="020F0502020204030204" pitchFamily="34" charset="0"/>
              </a:rPr>
              <a:t>Fistulotomy-Fistulectomy</a:t>
            </a:r>
            <a:endParaRPr lang="fr-FR" sz="20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6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-928688" y="71438"/>
            <a:ext cx="7772401" cy="1143000"/>
          </a:xfrm>
        </p:spPr>
        <p:txBody>
          <a:bodyPr>
            <a:normAutofit/>
          </a:bodyPr>
          <a:lstStyle/>
          <a:p>
            <a:r>
              <a:rPr lang="fr-FR" altLang="fr-FR" sz="5400" dirty="0" err="1">
                <a:solidFill>
                  <a:srgbClr val="FFFF00"/>
                </a:solidFill>
              </a:rPr>
              <a:t>Fistula</a:t>
            </a:r>
            <a:r>
              <a:rPr lang="fr-FR" altLang="fr-FR" sz="5400" dirty="0">
                <a:solidFill>
                  <a:srgbClr val="FFFF00"/>
                </a:solidFill>
              </a:rPr>
              <a:t> in </a:t>
            </a:r>
            <a:r>
              <a:rPr lang="fr-FR" altLang="fr-FR" sz="5400" dirty="0" err="1">
                <a:solidFill>
                  <a:srgbClr val="FFFF00"/>
                </a:solidFill>
              </a:rPr>
              <a:t>ano</a:t>
            </a:r>
            <a:endParaRPr lang="fr-FR" altLang="fr-FR" sz="5400" dirty="0">
              <a:solidFill>
                <a:srgbClr val="FFFF00"/>
              </a:solidFill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5243" t="33449" r="24702" b="17940"/>
          <a:stretch>
            <a:fillRect/>
          </a:stretch>
        </p:blipFill>
        <p:spPr>
          <a:xfrm>
            <a:off x="4929188" y="4000500"/>
            <a:ext cx="3643312" cy="2684463"/>
          </a:xfrm>
          <a:ln w="38100">
            <a:solidFill>
              <a:schemeClr val="accent4">
                <a:lumMod val="95000"/>
                <a:lumOff val="5000"/>
              </a:schemeClr>
            </a:solidFill>
          </a:ln>
        </p:spPr>
      </p:pic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214313" y="1857375"/>
            <a:ext cx="40719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>
                <a:srgbClr val="FF0000"/>
              </a:buClr>
              <a:buSzPct val="150000"/>
              <a:defRPr/>
            </a:pPr>
            <a:r>
              <a:rPr lang="fr-FR" sz="2800" dirty="0" err="1">
                <a:latin typeface="+mj-lt"/>
                <a:ea typeface="+mj-ea"/>
                <a:cs typeface="+mj-cs"/>
              </a:rPr>
              <a:t>Track</a:t>
            </a:r>
            <a:r>
              <a:rPr lang="fr-FR" sz="2800" dirty="0">
                <a:latin typeface="+mj-lt"/>
                <a:ea typeface="+mj-ea"/>
                <a:cs typeface="+mj-cs"/>
              </a:rPr>
              <a:t> </a:t>
            </a:r>
            <a:r>
              <a:rPr lang="fr-FR" sz="2800" dirty="0" err="1">
                <a:latin typeface="+mj-lt"/>
                <a:ea typeface="+mj-ea"/>
                <a:cs typeface="+mj-cs"/>
              </a:rPr>
              <a:t>communicating</a:t>
            </a:r>
            <a:r>
              <a:rPr lang="fr-FR" sz="2800" dirty="0">
                <a:latin typeface="+mj-lt"/>
                <a:ea typeface="+mj-ea"/>
                <a:cs typeface="+mj-cs"/>
              </a:rPr>
              <a:t> </a:t>
            </a:r>
            <a:r>
              <a:rPr lang="fr-FR" sz="2800" dirty="0" err="1">
                <a:latin typeface="+mj-lt"/>
                <a:ea typeface="+mj-ea"/>
                <a:cs typeface="+mj-cs"/>
              </a:rPr>
              <a:t>with</a:t>
            </a:r>
            <a:r>
              <a:rPr lang="fr-FR" sz="2800" dirty="0">
                <a:latin typeface="+mj-lt"/>
                <a:ea typeface="+mj-ea"/>
                <a:cs typeface="+mj-cs"/>
              </a:rPr>
              <a:t> the rectum or the anal canal via an </a:t>
            </a:r>
            <a:r>
              <a:rPr lang="fr-FR" sz="2800" dirty="0" err="1">
                <a:latin typeface="+mj-lt"/>
                <a:ea typeface="+mj-ea"/>
                <a:cs typeface="+mj-cs"/>
              </a:rPr>
              <a:t>internal</a:t>
            </a:r>
            <a:r>
              <a:rPr lang="fr-FR" sz="2800" dirty="0">
                <a:latin typeface="+mj-lt"/>
                <a:ea typeface="+mj-ea"/>
                <a:cs typeface="+mj-cs"/>
              </a:rPr>
              <a:t> </a:t>
            </a:r>
            <a:r>
              <a:rPr lang="fr-FR" sz="2800" dirty="0" err="1">
                <a:latin typeface="+mj-lt"/>
                <a:ea typeface="+mj-ea"/>
                <a:cs typeface="+mj-cs"/>
              </a:rPr>
              <a:t>opening</a:t>
            </a:r>
            <a:r>
              <a:rPr lang="fr-FR" sz="2800" dirty="0">
                <a:latin typeface="+mj-lt"/>
                <a:ea typeface="+mj-ea"/>
                <a:cs typeface="+mj-cs"/>
              </a:rPr>
              <a:t> and </a:t>
            </a:r>
            <a:r>
              <a:rPr lang="fr-FR" sz="2800" dirty="0" err="1">
                <a:latin typeface="+mj-lt"/>
                <a:ea typeface="+mj-ea"/>
                <a:cs typeface="+mj-cs"/>
              </a:rPr>
              <a:t>generally</a:t>
            </a:r>
            <a:r>
              <a:rPr lang="fr-FR" sz="2800" dirty="0">
                <a:latin typeface="+mj-lt"/>
                <a:ea typeface="+mj-ea"/>
                <a:cs typeface="+mj-cs"/>
              </a:rPr>
              <a:t> </a:t>
            </a:r>
            <a:r>
              <a:rPr lang="fr-FR" sz="2800" dirty="0" err="1">
                <a:latin typeface="+mj-lt"/>
                <a:ea typeface="+mj-ea"/>
                <a:cs typeface="+mj-cs"/>
              </a:rPr>
              <a:t>with</a:t>
            </a:r>
            <a:r>
              <a:rPr lang="fr-FR" sz="2800" dirty="0">
                <a:latin typeface="+mj-lt"/>
                <a:ea typeface="+mj-ea"/>
                <a:cs typeface="+mj-cs"/>
              </a:rPr>
              <a:t> an </a:t>
            </a:r>
            <a:r>
              <a:rPr lang="fr-FR" sz="2800" dirty="0" err="1">
                <a:latin typeface="+mj-lt"/>
                <a:ea typeface="+mj-ea"/>
                <a:cs typeface="+mj-cs"/>
              </a:rPr>
              <a:t>external</a:t>
            </a:r>
            <a:r>
              <a:rPr lang="fr-FR" sz="2800" dirty="0">
                <a:latin typeface="+mj-lt"/>
                <a:ea typeface="+mj-ea"/>
                <a:cs typeface="+mj-cs"/>
              </a:rPr>
              <a:t> </a:t>
            </a:r>
            <a:r>
              <a:rPr lang="fr-FR" sz="2800" dirty="0" err="1">
                <a:latin typeface="+mj-lt"/>
                <a:ea typeface="+mj-ea"/>
                <a:cs typeface="+mj-cs"/>
              </a:rPr>
              <a:t>opening</a:t>
            </a:r>
            <a:endParaRPr lang="fr-FR" sz="28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rgbClr val="FF0000"/>
              </a:buClr>
              <a:buSzPct val="150000"/>
              <a:defRPr/>
            </a:pPr>
            <a:endParaRPr lang="fr-FR" sz="28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rgbClr val="FF0000"/>
              </a:buClr>
              <a:buSzPct val="150000"/>
              <a:defRPr/>
            </a:pPr>
            <a:r>
              <a:rPr lang="fr-FR" sz="2800" dirty="0">
                <a:latin typeface="+mj-lt"/>
                <a:ea typeface="+mj-ea"/>
                <a:cs typeface="+mj-cs"/>
              </a:rPr>
              <a:t>Infection of an </a:t>
            </a:r>
            <a:r>
              <a:rPr lang="fr-FR" sz="2800" dirty="0" err="1">
                <a:latin typeface="+mj-lt"/>
                <a:ea typeface="+mj-ea"/>
                <a:cs typeface="+mj-cs"/>
              </a:rPr>
              <a:t>intersphincteric</a:t>
            </a:r>
            <a:r>
              <a:rPr lang="fr-FR" sz="2800" dirty="0">
                <a:latin typeface="+mj-lt"/>
                <a:ea typeface="+mj-ea"/>
                <a:cs typeface="+mj-cs"/>
              </a:rPr>
              <a:t> gland-</a:t>
            </a:r>
            <a:r>
              <a:rPr lang="fr-FR" sz="2800" dirty="0" err="1">
                <a:latin typeface="+mj-lt"/>
                <a:ea typeface="+mj-ea"/>
                <a:cs typeface="+mj-cs"/>
              </a:rPr>
              <a:t>followed</a:t>
            </a:r>
            <a:r>
              <a:rPr lang="fr-FR" sz="2800" dirty="0">
                <a:latin typeface="+mj-lt"/>
                <a:ea typeface="+mj-ea"/>
                <a:cs typeface="+mj-cs"/>
              </a:rPr>
              <a:t> by drainage of the </a:t>
            </a:r>
            <a:r>
              <a:rPr lang="fr-FR" sz="2800" dirty="0" err="1">
                <a:latin typeface="+mj-lt"/>
                <a:ea typeface="+mj-ea"/>
                <a:cs typeface="+mj-cs"/>
              </a:rPr>
              <a:t>abscess</a:t>
            </a:r>
            <a:r>
              <a:rPr lang="fr-FR" sz="2800" dirty="0">
                <a:latin typeface="+mj-lt"/>
                <a:ea typeface="+mj-ea"/>
                <a:cs typeface="+mj-cs"/>
              </a:rPr>
              <a:t> in </a:t>
            </a:r>
            <a:r>
              <a:rPr lang="fr-FR" sz="2800" dirty="0" err="1">
                <a:latin typeface="+mj-lt"/>
                <a:ea typeface="+mj-ea"/>
                <a:cs typeface="+mj-cs"/>
              </a:rPr>
              <a:t>every</a:t>
            </a:r>
            <a:r>
              <a:rPr lang="fr-FR" sz="2800" dirty="0">
                <a:latin typeface="+mj-lt"/>
                <a:ea typeface="+mj-ea"/>
                <a:cs typeface="+mj-cs"/>
              </a:rPr>
              <a:t> directions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/>
          <a:srcRect l="60715" t="41258" r="22321" b="25166"/>
          <a:stretch>
            <a:fillRect/>
          </a:stretch>
        </p:blipFill>
        <p:spPr bwMode="auto">
          <a:xfrm>
            <a:off x="5491163" y="1000125"/>
            <a:ext cx="2438400" cy="2928938"/>
          </a:xfrm>
          <a:prstGeom prst="rect">
            <a:avLst/>
          </a:prstGeom>
          <a:noFill/>
          <a:ln w="381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05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E:\fichiers rectum recupere de jmt\POSTOP CHRISTINE\POSTOP CHRISTINE\AIS ANAT NORMALE MILOWSKI 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21" t="17987" r="17599" b="4601"/>
          <a:stretch>
            <a:fillRect/>
          </a:stretch>
        </p:blipFill>
        <p:spPr bwMode="auto">
          <a:xfrm>
            <a:off x="71438" y="214313"/>
            <a:ext cx="2998787" cy="3071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2" descr="E:\fichiers rectum recupere de jmt\POSTOP CHRISTINE\POSTOP CHRISTINE\AIS ANAT NORMALE MILOWSKI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65" t="12604" r="17955" b="9660"/>
          <a:stretch>
            <a:fillRect/>
          </a:stretch>
        </p:blipFill>
        <p:spPr bwMode="auto">
          <a:xfrm>
            <a:off x="6072188" y="214313"/>
            <a:ext cx="3006725" cy="3071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3" descr="E:\fichiers rectum recupere de jmt\POSTOP CHRISTINE\POSTOP CHRISTINE\AIS ANAT NORMALE 3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8" t="17467" r="23170" b="4063"/>
          <a:stretch>
            <a:fillRect/>
          </a:stretch>
        </p:blipFill>
        <p:spPr bwMode="auto">
          <a:xfrm>
            <a:off x="3143250" y="214313"/>
            <a:ext cx="2857500" cy="3071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6" descr="D:\chp postop rectum\images postop\Fig. 15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8"/>
          <a:stretch>
            <a:fillRect/>
          </a:stretch>
        </p:blipFill>
        <p:spPr bwMode="auto">
          <a:xfrm>
            <a:off x="3143250" y="3357563"/>
            <a:ext cx="2800350" cy="347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130675"/>
            <a:ext cx="3070225" cy="97472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kern="0" dirty="0" err="1">
                <a:latin typeface="Calibri" panose="020F0502020204030204" pitchFamily="34" charset="0"/>
              </a:rPr>
              <a:t>Intersphincteric</a:t>
            </a:r>
            <a:r>
              <a:rPr lang="fr-FR" sz="2800" kern="0" dirty="0">
                <a:latin typeface="Calibri" panose="020F0502020204030204" pitchFamily="34" charset="0"/>
              </a:rPr>
              <a:t> amputation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3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fichiers rectum recupere de jmt\POSTOP CHRISTINE\POSTOP CHRISTINE\FISTULE SUR AAP BALENTI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9" t="12125" r="10930" b="11092"/>
          <a:stretch>
            <a:fillRect/>
          </a:stretch>
        </p:blipFill>
        <p:spPr bwMode="auto">
          <a:xfrm>
            <a:off x="500063" y="3786188"/>
            <a:ext cx="3929062" cy="2714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E:\fichiers rectum recupere de jmt\POSTOP CHRISTINE\POSTOP CHRISTINE\tt fistule chevalir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5" t="3128" r="8443" b="10059"/>
          <a:stretch>
            <a:fillRect/>
          </a:stretch>
        </p:blipFill>
        <p:spPr bwMode="auto">
          <a:xfrm>
            <a:off x="500063" y="357188"/>
            <a:ext cx="3929062" cy="3160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7" descr="E:\fichiers rectum recupere de jmt\POSTOP CHRISTINE\EPIPLOPLASTIE EN AR PAROI VAG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23" t="16022" r="6154" b="13020"/>
          <a:stretch>
            <a:fillRect/>
          </a:stretch>
        </p:blipFill>
        <p:spPr bwMode="auto">
          <a:xfrm>
            <a:off x="4575175" y="1511300"/>
            <a:ext cx="4318000" cy="407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2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Superficial</a:t>
            </a:r>
            <a:r>
              <a:rPr lang="fr-FR" altLang="fr-FR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Fistula</a:t>
            </a:r>
            <a:endParaRPr lang="fr-FR" altLang="fr-FR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73" t="47778" r="23265" b="24884"/>
          <a:stretch>
            <a:fillRect/>
          </a:stretch>
        </p:blipFill>
        <p:spPr>
          <a:xfrm>
            <a:off x="2714625" y="2571750"/>
            <a:ext cx="3175000" cy="3071813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748" name="ZoneTexte 4"/>
          <p:cNvSpPr txBox="1">
            <a:spLocks noChangeArrowheads="1"/>
          </p:cNvSpPr>
          <p:nvPr/>
        </p:nvSpPr>
        <p:spPr bwMode="auto">
          <a:xfrm>
            <a:off x="5918200" y="1966913"/>
            <a:ext cx="2631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Horsthuis</a:t>
            </a:r>
            <a:r>
              <a:rPr lang="fr-FR" altLang="fr-FR" sz="2400" dirty="0">
                <a:solidFill>
                  <a:schemeClr val="bg1"/>
                </a:solidFill>
                <a:latin typeface="Calibri" panose="020F0502020204030204" pitchFamily="34" charset="0"/>
              </a:rPr>
              <a:t> AJR 2004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25" t="48970" r="46429" b="26428"/>
          <a:stretch>
            <a:fillRect/>
          </a:stretch>
        </p:blipFill>
        <p:spPr bwMode="auto">
          <a:xfrm>
            <a:off x="71438" y="2571750"/>
            <a:ext cx="2586037" cy="3071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0" name="Group 3"/>
          <p:cNvGrpSpPr>
            <a:grpSpLocks/>
          </p:cNvGrpSpPr>
          <p:nvPr/>
        </p:nvGrpSpPr>
        <p:grpSpPr bwMode="auto">
          <a:xfrm>
            <a:off x="6000750" y="2590800"/>
            <a:ext cx="3071813" cy="3052763"/>
            <a:chOff x="3170" y="144"/>
            <a:chExt cx="1974" cy="1968"/>
          </a:xfrm>
        </p:grpSpPr>
        <p:pic>
          <p:nvPicPr>
            <p:cNvPr id="31751" name="Image 4" descr="fistule sous sphincterienne sag T2.jpg"/>
            <p:cNvPicPr>
              <a:picLocks noChangeAspect="1"/>
            </p:cNvPicPr>
            <p:nvPr/>
          </p:nvPicPr>
          <p:blipFill>
            <a:blip r:embed="rId4">
              <a:lum bright="24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623" t="11719" r="11652" b="20313"/>
            <a:stretch>
              <a:fillRect/>
            </a:stretch>
          </p:blipFill>
          <p:spPr bwMode="auto">
            <a:xfrm>
              <a:off x="3170" y="144"/>
              <a:ext cx="1974" cy="19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264" y="192"/>
              <a:ext cx="286" cy="2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dirty="0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T2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177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143000"/>
          </a:xfrm>
        </p:spPr>
        <p:txBody>
          <a:bodyPr>
            <a:normAutofit/>
          </a:bodyPr>
          <a:lstStyle/>
          <a:p>
            <a:r>
              <a:rPr lang="fr-FR" altLang="fr-FR" dirty="0" err="1">
                <a:solidFill>
                  <a:srgbClr val="FFFF00"/>
                </a:solidFill>
                <a:latin typeface="Calibri" panose="020F0502020204030204" pitchFamily="34" charset="0"/>
              </a:rPr>
              <a:t>Intersphincteric</a:t>
            </a: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fr-FR" altLang="fr-FR" dirty="0" err="1">
                <a:solidFill>
                  <a:srgbClr val="FFFF00"/>
                </a:solidFill>
                <a:latin typeface="Calibri" panose="020F0502020204030204" pitchFamily="34" charset="0"/>
              </a:rPr>
              <a:t>Fistula</a:t>
            </a: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81" t="46886" r="22873" b="24243"/>
          <a:stretch>
            <a:fillRect/>
          </a:stretch>
        </p:blipFill>
        <p:spPr>
          <a:xfrm>
            <a:off x="4500563" y="2214563"/>
            <a:ext cx="4527550" cy="44291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63" t="47858" r="45535" b="27856"/>
          <a:stretch>
            <a:fillRect/>
          </a:stretch>
        </p:blipFill>
        <p:spPr bwMode="auto">
          <a:xfrm>
            <a:off x="428625" y="2143125"/>
            <a:ext cx="3706813" cy="4429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428625" y="1268760"/>
            <a:ext cx="4864100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altLang="fr-FR" sz="2400" kern="0" dirty="0" err="1">
                <a:latin typeface="Calibri" panose="020F0502020204030204" pitchFamily="34" charset="0"/>
              </a:rPr>
              <a:t>Involvement</a:t>
            </a:r>
            <a:r>
              <a:rPr lang="fr-FR" altLang="fr-FR" sz="2400" kern="0" dirty="0">
                <a:latin typeface="Calibri" panose="020F0502020204030204" pitchFamily="34" charset="0"/>
              </a:rPr>
              <a:t> of </a:t>
            </a:r>
            <a:r>
              <a:rPr lang="fr-FR" altLang="fr-FR" sz="2400" kern="0" dirty="0" err="1">
                <a:latin typeface="Calibri" panose="020F0502020204030204" pitchFamily="34" charset="0"/>
              </a:rPr>
              <a:t>internal</a:t>
            </a:r>
            <a:r>
              <a:rPr lang="fr-FR" altLang="fr-FR" sz="2400" kern="0" dirty="0">
                <a:latin typeface="Calibri" panose="020F0502020204030204" pitchFamily="34" charset="0"/>
              </a:rPr>
              <a:t> sphincter</a:t>
            </a:r>
          </a:p>
          <a:p>
            <a:r>
              <a:rPr lang="fr-FR" altLang="fr-FR" sz="2400" kern="0" dirty="0">
                <a:latin typeface="Calibri" panose="020F0502020204030204" pitchFamily="34" charset="0"/>
              </a:rPr>
              <a:t>No </a:t>
            </a:r>
            <a:r>
              <a:rPr lang="fr-FR" altLang="fr-FR" sz="2400" kern="0" dirty="0" err="1">
                <a:latin typeface="Calibri" panose="020F0502020204030204" pitchFamily="34" charset="0"/>
              </a:rPr>
              <a:t>risk</a:t>
            </a:r>
            <a:r>
              <a:rPr lang="fr-FR" altLang="fr-FR" sz="2400" kern="0" dirty="0">
                <a:latin typeface="Calibri" panose="020F0502020204030204" pitchFamily="34" charset="0"/>
              </a:rPr>
              <a:t> for continence</a:t>
            </a: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6286500" y="1671638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Horsthuis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AJR 2004</a:t>
            </a:r>
          </a:p>
        </p:txBody>
      </p:sp>
    </p:spTree>
    <p:extLst>
      <p:ext uri="{BB962C8B-B14F-4D97-AF65-F5344CB8AC3E}">
        <p14:creationId xmlns:p14="http://schemas.microsoft.com/office/powerpoint/2010/main" xmlns="" val="27959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G:\fistules jfr 2010\christine topo fistules jfr\transsphinct buonoc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6" t="33440" r="37823" b="12421"/>
          <a:stretch>
            <a:fillRect/>
          </a:stretch>
        </p:blipFill>
        <p:spPr bwMode="auto">
          <a:xfrm>
            <a:off x="198438" y="714375"/>
            <a:ext cx="2587625" cy="3143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6" descr="G:\fistules jfr 2010\christine topo fistules jfr\transsphincter buonocore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97" t="31604" r="33594" b="11765"/>
          <a:stretch>
            <a:fillRect/>
          </a:stretch>
        </p:blipFill>
        <p:spPr bwMode="auto">
          <a:xfrm>
            <a:off x="3143250" y="714375"/>
            <a:ext cx="2643188" cy="3214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2" descr="G:\fistules jfr 2010\christine topo fistules jfr\transphinct buonocore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4" t="33557" r="32257" b="11633"/>
          <a:stretch>
            <a:fillRect/>
          </a:stretch>
        </p:blipFill>
        <p:spPr bwMode="auto">
          <a:xfrm>
            <a:off x="6143625" y="682625"/>
            <a:ext cx="2847975" cy="3246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2" descr="G:\fistules jfr 2010\christine topo fistules jfr\transphinc diff point d entree buonoco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50" t="26653" r="24483" b="14116"/>
          <a:stretch>
            <a:fillRect/>
          </a:stretch>
        </p:blipFill>
        <p:spPr bwMode="auto">
          <a:xfrm>
            <a:off x="142875" y="4000500"/>
            <a:ext cx="2646363" cy="2786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3" descr="G:\fistules jfr 2010\christine topo fistules jfr\transphinct diff buonocore diff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0" t="21957" r="24268" b="17950"/>
          <a:stretch>
            <a:fillRect/>
          </a:stretch>
        </p:blipFill>
        <p:spPr bwMode="auto">
          <a:xfrm>
            <a:off x="3143250" y="4000500"/>
            <a:ext cx="2679700" cy="2786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8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-142875" y="142875"/>
            <a:ext cx="9001125" cy="1143000"/>
          </a:xfrm>
        </p:spPr>
        <p:txBody>
          <a:bodyPr/>
          <a:lstStyle/>
          <a:p>
            <a:r>
              <a:rPr lang="fr-FR" altLang="fr-FR" sz="4000" dirty="0" smtClean="0">
                <a:latin typeface="Comic Sans MS" pitchFamily="66" charset="0"/>
              </a:rPr>
              <a:t> </a:t>
            </a:r>
            <a:r>
              <a:rPr lang="fr-FR" altLang="fr-FR" dirty="0" err="1">
                <a:solidFill>
                  <a:srgbClr val="FFFF00"/>
                </a:solidFill>
                <a:latin typeface="Calibri" panose="020F0502020204030204" pitchFamily="34" charset="0"/>
              </a:rPr>
              <a:t>Transphincteric</a:t>
            </a: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fr-FR" altLang="fr-FR" dirty="0" err="1">
                <a:solidFill>
                  <a:srgbClr val="FFFF00"/>
                </a:solidFill>
                <a:latin typeface="Calibri" panose="020F0502020204030204" pitchFamily="34" charset="0"/>
              </a:rPr>
              <a:t>Fistula</a:t>
            </a: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05" t="51736" r="46242" b="23727"/>
          <a:stretch>
            <a:fillRect/>
          </a:stretch>
        </p:blipFill>
        <p:spPr>
          <a:xfrm>
            <a:off x="12700" y="2500313"/>
            <a:ext cx="2987675" cy="3602037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14" t="47794" r="23161" b="22353"/>
          <a:stretch>
            <a:fillRect/>
          </a:stretch>
        </p:blipFill>
        <p:spPr bwMode="auto">
          <a:xfrm>
            <a:off x="2500313" y="2500313"/>
            <a:ext cx="3571875" cy="3571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7188" y="1357313"/>
            <a:ext cx="6929437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altLang="fr-FR" sz="2400" kern="0">
                <a:latin typeface="Calibri" panose="020F0502020204030204" pitchFamily="34" charset="0"/>
              </a:rPr>
              <a:t>Involvement of both internal and external sphincters</a:t>
            </a:r>
          </a:p>
          <a:p>
            <a:r>
              <a:rPr lang="fr-FR" altLang="fr-FR" sz="2400" kern="0">
                <a:latin typeface="Calibri" panose="020F0502020204030204" pitchFamily="34" charset="0"/>
              </a:rPr>
              <a:t>External sphicter section threatens continence</a:t>
            </a: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6000750" y="2500313"/>
            <a:ext cx="3071813" cy="3571875"/>
            <a:chOff x="4011" y="2304"/>
            <a:chExt cx="1514" cy="1896"/>
          </a:xfrm>
        </p:grpSpPr>
        <p:pic>
          <p:nvPicPr>
            <p:cNvPr id="34823" name="Picture 7" descr="suprasphincterienne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79" r="18234"/>
            <a:stretch>
              <a:fillRect/>
            </a:stretch>
          </p:blipFill>
          <p:spPr bwMode="auto">
            <a:xfrm>
              <a:off x="4011" y="2304"/>
              <a:ext cx="1514" cy="18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032" y="3929"/>
              <a:ext cx="834" cy="2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dirty="0" err="1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Ax</a:t>
              </a:r>
              <a:r>
                <a:rPr lang="fr-FR" sz="1800" dirty="0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fr-FR" sz="1800" dirty="0" err="1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gado</a:t>
              </a:r>
              <a:r>
                <a:rPr lang="fr-FR" sz="1800" dirty="0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 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179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>
            <a:normAutofit/>
          </a:bodyPr>
          <a:lstStyle/>
          <a:p>
            <a:r>
              <a:rPr lang="fr-FR" altLang="fr-FR" dirty="0" err="1">
                <a:solidFill>
                  <a:srgbClr val="FFFF00"/>
                </a:solidFill>
                <a:latin typeface="Calibri" panose="020F0502020204030204" pitchFamily="34" charset="0"/>
              </a:rPr>
              <a:t>Transphincteric</a:t>
            </a: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fr-FR" altLang="fr-FR" dirty="0" err="1">
                <a:solidFill>
                  <a:srgbClr val="FFFF00"/>
                </a:solidFill>
                <a:latin typeface="Calibri" panose="020F0502020204030204" pitchFamily="34" charset="0"/>
              </a:rPr>
              <a:t>Fistula</a:t>
            </a:r>
            <a:endParaRPr lang="fr-FR" altLang="fr-FR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161334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Sometimes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internal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opening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less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obvious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but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predictable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located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at the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penetrating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point of the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external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sphincter or at the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epicenter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of the </a:t>
            </a:r>
            <a:r>
              <a:rPr lang="fr-FR" altLang="fr-FR" sz="2800" dirty="0" err="1">
                <a:latin typeface="Calibri" panose="020F0502020204030204" pitchFamily="34" charset="0"/>
                <a:ea typeface="+mj-ea"/>
                <a:cs typeface="+mj-cs"/>
              </a:rPr>
              <a:t>intersphincteric</a:t>
            </a:r>
            <a:r>
              <a:rPr lang="fr-FR" altLang="fr-FR" sz="2800" dirty="0">
                <a:latin typeface="Calibri" panose="020F0502020204030204" pitchFamily="34" charset="0"/>
                <a:ea typeface="+mj-ea"/>
                <a:cs typeface="+mj-cs"/>
              </a:rPr>
              <a:t> sepsis. </a:t>
            </a:r>
          </a:p>
        </p:txBody>
      </p:sp>
      <p:pic>
        <p:nvPicPr>
          <p:cNvPr id="35844" name="Image 6" descr="transsphincterienne stir.jpg"/>
          <p:cNvPicPr>
            <a:picLocks noChangeAspect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44" t="39063" r="25781" b="19920"/>
          <a:stretch>
            <a:fillRect/>
          </a:stretch>
        </p:blipFill>
        <p:spPr bwMode="auto">
          <a:xfrm>
            <a:off x="500063" y="3429000"/>
            <a:ext cx="3714750" cy="325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Image 7" descr="transsphioncter gao.jpg"/>
          <p:cNvPicPr>
            <a:picLocks noChangeAspect="1"/>
          </p:cNvPicPr>
          <p:nvPr/>
        </p:nvPicPr>
        <p:blipFill>
          <a:blip r:embed="rId4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84" t="34314" r="23827" b="9312"/>
          <a:stretch>
            <a:fillRect/>
          </a:stretch>
        </p:blipFill>
        <p:spPr bwMode="auto">
          <a:xfrm>
            <a:off x="4668838" y="3429000"/>
            <a:ext cx="3975100" cy="3265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5846" name="Connecteur droit avec flèche 11"/>
          <p:cNvCxnSpPr>
            <a:cxnSpLocks noChangeShapeType="1"/>
          </p:cNvCxnSpPr>
          <p:nvPr/>
        </p:nvCxnSpPr>
        <p:spPr bwMode="auto">
          <a:xfrm rot="16200000" flipH="1">
            <a:off x="5607844" y="4750594"/>
            <a:ext cx="642938" cy="5715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47" name="Connecteur droit avec flèche 13"/>
          <p:cNvCxnSpPr>
            <a:cxnSpLocks noChangeShapeType="1"/>
          </p:cNvCxnSpPr>
          <p:nvPr/>
        </p:nvCxnSpPr>
        <p:spPr bwMode="auto">
          <a:xfrm rot="16200000" flipH="1">
            <a:off x="1393031" y="4679157"/>
            <a:ext cx="714375" cy="357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9422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-357188" y="285750"/>
            <a:ext cx="9929813" cy="1143000"/>
          </a:xfrm>
        </p:spPr>
        <p:txBody>
          <a:bodyPr>
            <a:noAutofit/>
          </a:bodyPr>
          <a:lstStyle/>
          <a:p>
            <a:r>
              <a:rPr lang="fr-FR" altLang="fr-FR" dirty="0" err="1">
                <a:solidFill>
                  <a:srgbClr val="FFFF00"/>
                </a:solidFill>
                <a:latin typeface="Calibri" panose="020F0502020204030204" pitchFamily="34" charset="0"/>
              </a:rPr>
              <a:t>Suprasphincteric</a:t>
            </a: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fr-FR" altLang="fr-FR" dirty="0" err="1">
                <a:solidFill>
                  <a:srgbClr val="FFFF00"/>
                </a:solidFill>
                <a:latin typeface="Calibri" panose="020F0502020204030204" pitchFamily="34" charset="0"/>
              </a:rPr>
              <a:t>Fistula</a:t>
            </a: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> 20 %</a:t>
            </a:r>
            <a:b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endParaRPr lang="fr-FR" altLang="fr-FR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88" t="50810" r="46745" b="24884"/>
          <a:stretch>
            <a:fillRect/>
          </a:stretch>
        </p:blipFill>
        <p:spPr>
          <a:xfrm>
            <a:off x="428625" y="2033588"/>
            <a:ext cx="3714750" cy="4527550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82" t="46429" r="23215" b="24284"/>
          <a:stretch>
            <a:fillRect/>
          </a:stretch>
        </p:blipFill>
        <p:spPr bwMode="auto">
          <a:xfrm>
            <a:off x="4643438" y="2286000"/>
            <a:ext cx="4214812" cy="4214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07950" y="981075"/>
            <a:ext cx="935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Rare,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upwards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and crosses the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levator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ani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muscle.</a:t>
            </a:r>
          </a:p>
          <a:p>
            <a:pPr eaLnBrk="1" hangingPunct="1"/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Its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section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may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threaten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continence.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Often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inaccurately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classified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089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" descr="degrolar suprasp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 t="26154" r="13889" b="3906"/>
          <a:stretch>
            <a:fillRect/>
          </a:stretch>
        </p:blipFill>
        <p:spPr bwMode="auto">
          <a:xfrm>
            <a:off x="928688" y="214313"/>
            <a:ext cx="2581275" cy="2962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Image 2" descr="degro 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30" t="16145" r="17448" b="10612"/>
          <a:stretch>
            <a:fillRect/>
          </a:stretch>
        </p:blipFill>
        <p:spPr bwMode="auto">
          <a:xfrm>
            <a:off x="5500688" y="142875"/>
            <a:ext cx="2643187" cy="3214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Image 4" descr="degrolard suprasphinct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14" t="28000" r="16109" b="5469"/>
          <a:stretch>
            <a:fillRect/>
          </a:stretch>
        </p:blipFill>
        <p:spPr bwMode="auto">
          <a:xfrm>
            <a:off x="5500688" y="3429000"/>
            <a:ext cx="2643187" cy="3357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Image 5" descr="degrolard suprasphincter 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46" t="28615" r="16536" b="3906"/>
          <a:stretch>
            <a:fillRect/>
          </a:stretch>
        </p:blipFill>
        <p:spPr bwMode="auto">
          <a:xfrm>
            <a:off x="928688" y="3484563"/>
            <a:ext cx="2571750" cy="3159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0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71438" y="44624"/>
            <a:ext cx="9001125" cy="1143000"/>
          </a:xfrm>
        </p:spPr>
        <p:txBody>
          <a:bodyPr>
            <a:normAutofit/>
          </a:bodyPr>
          <a:lstStyle/>
          <a:p>
            <a:r>
              <a:rPr lang="fr-FR" altLang="fr-FR" dirty="0" err="1">
                <a:solidFill>
                  <a:srgbClr val="FFFF00"/>
                </a:solidFill>
                <a:latin typeface="Calibri" panose="020F0502020204030204" pitchFamily="34" charset="0"/>
              </a:rPr>
              <a:t>Extrasphincteric</a:t>
            </a: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Fistula</a:t>
            </a:r>
            <a:endParaRPr lang="fr-FR" altLang="fr-FR" sz="3200" dirty="0" smtClean="0">
              <a:latin typeface="Comic Sans MS" pitchFamily="66" charset="0"/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71" t="52940" r="46429" b="22498"/>
          <a:stretch>
            <a:fillRect/>
          </a:stretch>
        </p:blipFill>
        <p:spPr>
          <a:xfrm>
            <a:off x="571500" y="2352675"/>
            <a:ext cx="3357563" cy="4005263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82" t="46429" r="22768" b="24284"/>
          <a:stretch>
            <a:fillRect/>
          </a:stretch>
        </p:blipFill>
        <p:spPr bwMode="auto">
          <a:xfrm>
            <a:off x="4856163" y="2357438"/>
            <a:ext cx="4073525" cy="3976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48478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latin typeface="Calibri" panose="020F0502020204030204" pitchFamily="34" charset="0"/>
              </a:rPr>
              <a:t>primitive rectal </a:t>
            </a:r>
            <a:r>
              <a:rPr lang="fr-FR" altLang="fr-FR" dirty="0" err="1">
                <a:latin typeface="Calibri" panose="020F0502020204030204" pitchFamily="34" charset="0"/>
              </a:rPr>
              <a:t>disease</a:t>
            </a:r>
            <a:r>
              <a:rPr lang="fr-FR" altLang="fr-FR" dirty="0">
                <a:latin typeface="Calibri" panose="020F0502020204030204" pitchFamily="34" charset="0"/>
              </a:rPr>
              <a:t> (CD, cancer, </a:t>
            </a:r>
            <a:r>
              <a:rPr lang="fr-FR" altLang="fr-FR" dirty="0" err="1">
                <a:latin typeface="Calibri" panose="020F0502020204030204" pitchFamily="34" charset="0"/>
              </a:rPr>
              <a:t>diverticulitis</a:t>
            </a:r>
            <a:r>
              <a:rPr lang="fr-FR" altLang="fr-FR" dirty="0" smtClean="0">
                <a:latin typeface="Calibri" panose="020F0502020204030204" pitchFamily="34" charset="0"/>
              </a:rPr>
              <a:t>)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Sepsis </a:t>
            </a:r>
            <a:r>
              <a:rPr lang="fr-FR" dirty="0" err="1" smtClean="0">
                <a:latin typeface="Calibri" panose="020F0502020204030204" pitchFamily="34" charset="0"/>
              </a:rPr>
              <a:t>bursting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through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levator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ani</a:t>
            </a:r>
            <a:r>
              <a:rPr lang="fr-FR" dirty="0" smtClean="0">
                <a:latin typeface="Calibri" panose="020F0502020204030204" pitchFamily="34" charset="0"/>
              </a:rPr>
              <a:t> muscle =&gt; surprise for surgeon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9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685800" y="1428750"/>
            <a:ext cx="7743825" cy="5000625"/>
          </a:xfrm>
        </p:spPr>
        <p:txBody>
          <a:bodyPr/>
          <a:lstStyle/>
          <a:p>
            <a:r>
              <a:rPr lang="fr-FR" altLang="fr-FR" dirty="0" err="1" smtClean="0">
                <a:latin typeface="+mj-lt"/>
              </a:rPr>
              <a:t>Endoscopic</a:t>
            </a:r>
            <a:r>
              <a:rPr lang="fr-FR" altLang="fr-FR" dirty="0" smtClean="0">
                <a:latin typeface="+mj-lt"/>
              </a:rPr>
              <a:t> </a:t>
            </a:r>
            <a:r>
              <a:rPr lang="fr-FR" altLang="fr-FR" dirty="0" err="1" smtClean="0">
                <a:latin typeface="+mj-lt"/>
              </a:rPr>
              <a:t>Ultrasonography</a:t>
            </a:r>
            <a:r>
              <a:rPr lang="fr-FR" altLang="fr-FR" dirty="0" smtClean="0">
                <a:latin typeface="+mj-lt"/>
              </a:rPr>
              <a:t> </a:t>
            </a:r>
          </a:p>
          <a:p>
            <a:pPr lvl="1"/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 err="1" smtClean="0">
                <a:latin typeface="+mj-lt"/>
              </a:rPr>
              <a:t>Particularly</a:t>
            </a:r>
            <a:r>
              <a:rPr lang="fr-FR" altLang="fr-FR" sz="2400" dirty="0" smtClean="0">
                <a:latin typeface="+mj-lt"/>
              </a:rPr>
              <a:t> for </a:t>
            </a:r>
            <a:r>
              <a:rPr lang="fr-FR" altLang="fr-FR" sz="2400" dirty="0" err="1" smtClean="0">
                <a:latin typeface="+mj-lt"/>
              </a:rPr>
              <a:t>intersphincteric</a:t>
            </a:r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 err="1" smtClean="0">
                <a:latin typeface="+mj-lt"/>
              </a:rPr>
              <a:t>fistulas</a:t>
            </a:r>
            <a:endParaRPr lang="fr-FR" altLang="fr-FR" sz="2400" dirty="0" smtClean="0">
              <a:latin typeface="+mj-lt"/>
            </a:endParaRPr>
          </a:p>
          <a:p>
            <a:pPr lvl="1"/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 err="1" smtClean="0">
                <a:latin typeface="+mj-lt"/>
              </a:rPr>
              <a:t>Less</a:t>
            </a:r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 err="1" smtClean="0">
                <a:latin typeface="+mj-lt"/>
              </a:rPr>
              <a:t>accurate</a:t>
            </a:r>
            <a:r>
              <a:rPr lang="fr-FR" altLang="fr-FR" sz="2400" dirty="0" smtClean="0">
                <a:latin typeface="+mj-lt"/>
              </a:rPr>
              <a:t> in case of sepsis or </a:t>
            </a:r>
            <a:r>
              <a:rPr lang="fr-FR" altLang="fr-FR" sz="2400" dirty="0" err="1" smtClean="0">
                <a:latin typeface="+mj-lt"/>
              </a:rPr>
              <a:t>complex</a:t>
            </a:r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 err="1" smtClean="0">
                <a:latin typeface="+mj-lt"/>
              </a:rPr>
              <a:t>fistulas</a:t>
            </a:r>
            <a:endParaRPr lang="fr-FR" altLang="fr-FR" sz="2400" dirty="0" smtClean="0">
              <a:latin typeface="+mj-lt"/>
            </a:endParaRPr>
          </a:p>
          <a:p>
            <a:r>
              <a:rPr lang="fr-FR" altLang="fr-FR" sz="2800" dirty="0" smtClean="0">
                <a:latin typeface="+mj-lt"/>
              </a:rPr>
              <a:t>MRI</a:t>
            </a:r>
            <a:r>
              <a:rPr lang="fr-FR" altLang="fr-FR" dirty="0" smtClean="0">
                <a:latin typeface="+mj-lt"/>
              </a:rPr>
              <a:t> </a:t>
            </a:r>
          </a:p>
          <a:p>
            <a:pPr lvl="1"/>
            <a:r>
              <a:rPr lang="fr-FR" altLang="fr-FR" sz="2400" dirty="0" smtClean="0">
                <a:latin typeface="+mj-lt"/>
              </a:rPr>
              <a:t>First-</a:t>
            </a:r>
            <a:r>
              <a:rPr lang="fr-FR" altLang="fr-FR" sz="2400" dirty="0" err="1" smtClean="0">
                <a:latin typeface="+mj-lt"/>
              </a:rPr>
              <a:t>step</a:t>
            </a:r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 err="1" smtClean="0">
                <a:latin typeface="+mj-lt"/>
              </a:rPr>
              <a:t>examination</a:t>
            </a:r>
            <a:r>
              <a:rPr lang="fr-FR" altLang="fr-FR" sz="2400" dirty="0" smtClean="0">
                <a:latin typeface="+mj-lt"/>
              </a:rPr>
              <a:t> in case of </a:t>
            </a:r>
            <a:r>
              <a:rPr lang="fr-FR" altLang="fr-FR" sz="2400" dirty="0" err="1" smtClean="0">
                <a:latin typeface="+mj-lt"/>
              </a:rPr>
              <a:t>recurrent</a:t>
            </a:r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 err="1" smtClean="0">
                <a:latin typeface="+mj-lt"/>
              </a:rPr>
              <a:t>fistula</a:t>
            </a:r>
            <a:r>
              <a:rPr lang="fr-FR" altLang="fr-FR" sz="2400" dirty="0" smtClean="0">
                <a:latin typeface="+mj-lt"/>
              </a:rPr>
              <a:t> </a:t>
            </a:r>
          </a:p>
          <a:p>
            <a:pPr lvl="1"/>
            <a:r>
              <a:rPr lang="fr-FR" altLang="fr-FR" sz="2400" dirty="0" smtClean="0">
                <a:latin typeface="+mj-lt"/>
              </a:rPr>
              <a:t>If </a:t>
            </a:r>
            <a:r>
              <a:rPr lang="fr-FR" altLang="fr-FR" sz="2400" dirty="0" err="1" smtClean="0">
                <a:latin typeface="+mj-lt"/>
              </a:rPr>
              <a:t>presence</a:t>
            </a:r>
            <a:r>
              <a:rPr lang="fr-FR" altLang="fr-FR" sz="2400" dirty="0" smtClean="0">
                <a:latin typeface="+mj-lt"/>
              </a:rPr>
              <a:t> of a </a:t>
            </a:r>
            <a:r>
              <a:rPr lang="fr-FR" altLang="fr-FR" sz="2400" dirty="0" err="1" smtClean="0">
                <a:latin typeface="+mj-lt"/>
              </a:rPr>
              <a:t>complex</a:t>
            </a:r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 err="1" smtClean="0">
                <a:latin typeface="+mj-lt"/>
              </a:rPr>
              <a:t>fistula</a:t>
            </a:r>
            <a:r>
              <a:rPr lang="fr-FR" altLang="fr-FR" sz="2400" dirty="0" smtClean="0">
                <a:latin typeface="+mj-lt"/>
              </a:rPr>
              <a:t> at US or </a:t>
            </a:r>
            <a:r>
              <a:rPr lang="fr-FR" altLang="fr-FR" sz="2400" dirty="0" err="1" smtClean="0">
                <a:latin typeface="+mj-lt"/>
              </a:rPr>
              <a:t>clinical</a:t>
            </a:r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 err="1" smtClean="0">
                <a:latin typeface="+mj-lt"/>
              </a:rPr>
              <a:t>examination</a:t>
            </a:r>
            <a:endParaRPr lang="fr-FR" altLang="fr-FR" sz="2400" dirty="0" smtClean="0">
              <a:latin typeface="+mj-lt"/>
            </a:endParaRPr>
          </a:p>
          <a:p>
            <a:pPr lvl="1"/>
            <a:r>
              <a:rPr lang="fr-FR" altLang="fr-FR" sz="2400" dirty="0" err="1" smtClean="0">
                <a:latin typeface="+mj-lt"/>
              </a:rPr>
              <a:t>Before</a:t>
            </a:r>
            <a:r>
              <a:rPr lang="fr-FR" altLang="fr-FR" sz="2400" dirty="0" smtClean="0">
                <a:latin typeface="+mj-lt"/>
              </a:rPr>
              <a:t> anti-TNF </a:t>
            </a:r>
            <a:r>
              <a:rPr lang="fr-FR" altLang="fr-FR" sz="2400" dirty="0" err="1" smtClean="0">
                <a:latin typeface="+mj-lt"/>
              </a:rPr>
              <a:t>treatment</a:t>
            </a:r>
            <a:endParaRPr lang="fr-FR" altLang="fr-FR" dirty="0" smtClean="0">
              <a:latin typeface="+mj-lt"/>
            </a:endParaRPr>
          </a:p>
        </p:txBody>
      </p:sp>
      <p:sp>
        <p:nvSpPr>
          <p:cNvPr id="9219" name="ZoneTexte 3"/>
          <p:cNvSpPr txBox="1">
            <a:spLocks noChangeArrowheads="1"/>
          </p:cNvSpPr>
          <p:nvPr/>
        </p:nvSpPr>
        <p:spPr bwMode="auto">
          <a:xfrm>
            <a:off x="285750" y="6315075"/>
            <a:ext cx="3606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dirty="0">
                <a:latin typeface="Calibri" panose="020F0502020204030204" pitchFamily="34" charset="0"/>
              </a:rPr>
              <a:t>Williams Dis Colon Rectum 2007</a:t>
            </a:r>
          </a:p>
        </p:txBody>
      </p:sp>
      <p:sp>
        <p:nvSpPr>
          <p:cNvPr id="9220" name="Titr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/>
          </a:bodyPr>
          <a:lstStyle/>
          <a:p>
            <a:r>
              <a:rPr lang="fr-FR" altLang="fr-FR" sz="5400" dirty="0">
                <a:solidFill>
                  <a:srgbClr val="FFFF00"/>
                </a:solidFill>
              </a:rPr>
              <a:t>WHY and WHEN MRI ?</a:t>
            </a:r>
          </a:p>
        </p:txBody>
      </p:sp>
    </p:spTree>
    <p:extLst>
      <p:ext uri="{BB962C8B-B14F-4D97-AF65-F5344CB8AC3E}">
        <p14:creationId xmlns:p14="http://schemas.microsoft.com/office/powerpoint/2010/main" xmlns="" val="36900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fistules jfr 2010\christine topo fistules jfr\fistule suprasphincterien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92" t="40092" r="28873" b="8984"/>
          <a:stretch>
            <a:fillRect/>
          </a:stretch>
        </p:blipFill>
        <p:spPr bwMode="auto">
          <a:xfrm>
            <a:off x="285750" y="1500188"/>
            <a:ext cx="3786188" cy="4268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G:\fistules jfr 2010\christine topo fistules jfr\fistule suprasphincterienn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63" t="34244" r="30469" b="18137"/>
          <a:stretch>
            <a:fillRect/>
          </a:stretch>
        </p:blipFill>
        <p:spPr bwMode="auto">
          <a:xfrm>
            <a:off x="4429125" y="1643063"/>
            <a:ext cx="4500563" cy="3973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215063" y="1071563"/>
            <a:ext cx="1630362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 err="1">
                <a:solidFill>
                  <a:srgbClr val="F2F2F2"/>
                </a:solidFill>
                <a:latin typeface="Comic Sans MS" pitchFamily="66" charset="0"/>
                <a:cs typeface="+mn-cs"/>
              </a:rPr>
              <a:t>Ax</a:t>
            </a:r>
            <a:r>
              <a:rPr lang="fr-FR" sz="1800" dirty="0">
                <a:solidFill>
                  <a:srgbClr val="F2F2F2"/>
                </a:solidFill>
                <a:latin typeface="Comic Sans MS" pitchFamily="66" charset="0"/>
                <a:cs typeface="+mn-cs"/>
              </a:rPr>
              <a:t>  </a:t>
            </a:r>
            <a:r>
              <a:rPr lang="fr-FR" sz="1800" dirty="0" err="1">
                <a:solidFill>
                  <a:srgbClr val="F2F2F2"/>
                </a:solidFill>
                <a:latin typeface="Comic Sans MS" pitchFamily="66" charset="0"/>
                <a:cs typeface="+mn-cs"/>
              </a:rPr>
              <a:t>Gado</a:t>
            </a:r>
            <a:r>
              <a:rPr lang="fr-FR" sz="1800" dirty="0">
                <a:solidFill>
                  <a:srgbClr val="F2F2F2"/>
                </a:solidFill>
                <a:latin typeface="Comic Sans MS" pitchFamily="66" charset="0"/>
                <a:cs typeface="+mn-cs"/>
              </a:rPr>
              <a:t> FS</a:t>
            </a:r>
          </a:p>
        </p:txBody>
      </p:sp>
    </p:spTree>
    <p:extLst>
      <p:ext uri="{BB962C8B-B14F-4D97-AF65-F5344CB8AC3E}">
        <p14:creationId xmlns:p14="http://schemas.microsoft.com/office/powerpoint/2010/main" xmlns="" val="36951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Complications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fr-FR" altLang="fr-FR" kern="0" dirty="0" err="1" smtClean="0">
                <a:latin typeface="Calibri" panose="020F0502020204030204" pitchFamily="34" charset="0"/>
              </a:rPr>
              <a:t>Abscess</a:t>
            </a:r>
            <a:endParaRPr lang="fr-FR" altLang="fr-FR" kern="0" dirty="0" smtClean="0">
              <a:latin typeface="Calibri" panose="020F0502020204030204" pitchFamily="34" charset="0"/>
            </a:endParaRPr>
          </a:p>
        </p:txBody>
      </p:sp>
      <p:pic>
        <p:nvPicPr>
          <p:cNvPr id="40964" name="Image 6" descr="fistule intersph avec ab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3" t="20836" r="27344" b="21957"/>
          <a:stretch>
            <a:fillRect/>
          </a:stretch>
        </p:blipFill>
        <p:spPr bwMode="auto">
          <a:xfrm>
            <a:off x="4643438" y="2827338"/>
            <a:ext cx="3673475" cy="3673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2" descr="G:\fistules jfr 2010\christine topo fistules jfr\descriptif d'abces benja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4" t="23438" r="27344" b="13281"/>
          <a:stretch>
            <a:fillRect/>
          </a:stretch>
        </p:blipFill>
        <p:spPr bwMode="auto">
          <a:xfrm>
            <a:off x="857250" y="2835275"/>
            <a:ext cx="3000375" cy="3681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9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>
            <a:normAutofit/>
          </a:bodyPr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Complications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23" t="58218" r="39149" b="18654"/>
          <a:stretch>
            <a:fillRect/>
          </a:stretch>
        </p:blipFill>
        <p:spPr>
          <a:xfrm>
            <a:off x="1071563" y="1785938"/>
            <a:ext cx="6911975" cy="3683000"/>
          </a:xfrm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988" name="ZoneTexte 5"/>
          <p:cNvSpPr txBox="1">
            <a:spLocks noChangeArrowheads="1"/>
          </p:cNvSpPr>
          <p:nvPr/>
        </p:nvSpPr>
        <p:spPr bwMode="auto">
          <a:xfrm>
            <a:off x="1708150" y="6143625"/>
            <a:ext cx="244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indent="-342900" eaLnBrk="1" hangingPunct="1">
              <a:spcBef>
                <a:spcPct val="20000"/>
              </a:spcBef>
            </a:pPr>
            <a:r>
              <a:rPr lang="fr-FR" altLang="fr-FR" sz="1800" kern="0" dirty="0" smtClean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Dr </a:t>
            </a:r>
            <a:r>
              <a:rPr lang="fr-FR" altLang="fr-FR" sz="1800" kern="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Damian </a:t>
            </a:r>
            <a:r>
              <a:rPr lang="fr-FR" altLang="fr-FR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Tolan</a:t>
            </a:r>
            <a:r>
              <a:rPr lang="fr-FR" altLang="fr-FR" sz="1800" kern="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, Leeds</a:t>
            </a:r>
          </a:p>
        </p:txBody>
      </p:sp>
    </p:spTree>
    <p:extLst>
      <p:ext uri="{BB962C8B-B14F-4D97-AF65-F5344CB8AC3E}">
        <p14:creationId xmlns:p14="http://schemas.microsoft.com/office/powerpoint/2010/main" xmlns="" val="5430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anose="020F0502020204030204" pitchFamily="34" charset="0"/>
              </a:rPr>
              <a:t>Report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mtClean="0">
                <a:latin typeface="Comic Sans MS" pitchFamily="66" charset="0"/>
              </a:rPr>
              <a:t>1.Fistula type - simple, complex, anovaginal, horseshoe</a:t>
            </a:r>
          </a:p>
        </p:txBody>
      </p:sp>
      <p:pic>
        <p:nvPicPr>
          <p:cNvPr id="43012" name="Picture 2" descr="E:\fichiers rectum recupere de jmt\POSTOP CHRISTINE\POSTOP CHRISTINE\AMZIANE FISTULE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09" t="14932" r="16891" b="16620"/>
          <a:stretch>
            <a:fillRect/>
          </a:stretch>
        </p:blipFill>
        <p:spPr bwMode="auto">
          <a:xfrm>
            <a:off x="2357438" y="2892425"/>
            <a:ext cx="4500562" cy="3751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2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742950" y="428625"/>
            <a:ext cx="3686175" cy="2909888"/>
            <a:chOff x="3552" y="144"/>
            <a:chExt cx="1872" cy="1293"/>
          </a:xfrm>
        </p:grpSpPr>
        <p:graphicFrame>
          <p:nvGraphicFramePr>
            <p:cNvPr id="44043" name="Object 4"/>
            <p:cNvGraphicFramePr>
              <a:graphicFrameLocks noChangeAspect="1"/>
            </p:cNvGraphicFramePr>
            <p:nvPr/>
          </p:nvGraphicFramePr>
          <p:xfrm>
            <a:off x="3552" y="144"/>
            <a:ext cx="1872" cy="1293"/>
          </p:xfrm>
          <a:graphic>
            <a:graphicData uri="http://schemas.openxmlformats.org/presentationml/2006/ole">
              <p:oleObj spid="_x0000_s2056" name="Photo Editor Photo" r:id="rId4" imgW="3600000" imgH="2486372" progId="">
                <p:embed/>
              </p:oleObj>
            </a:graphicData>
          </a:graphic>
        </p:graphicFrame>
        <p:sp>
          <p:nvSpPr>
            <p:cNvPr id="151563" name="Text Box 11"/>
            <p:cNvSpPr txBox="1">
              <a:spLocks noChangeArrowheads="1"/>
            </p:cNvSpPr>
            <p:nvPr/>
          </p:nvSpPr>
          <p:spPr bwMode="auto">
            <a:xfrm>
              <a:off x="3651" y="1117"/>
              <a:ext cx="401" cy="16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dirty="0" err="1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Ax</a:t>
              </a:r>
              <a:r>
                <a:rPr lang="fr-FR" sz="1800" dirty="0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 T2</a:t>
              </a:r>
            </a:p>
          </p:txBody>
        </p:sp>
      </p:grpSp>
      <p:grpSp>
        <p:nvGrpSpPr>
          <p:cNvPr id="44035" name="Group 8"/>
          <p:cNvGrpSpPr>
            <a:grpSpLocks/>
          </p:cNvGrpSpPr>
          <p:nvPr/>
        </p:nvGrpSpPr>
        <p:grpSpPr bwMode="auto">
          <a:xfrm>
            <a:off x="4714875" y="214313"/>
            <a:ext cx="3348038" cy="3227387"/>
            <a:chOff x="3888" y="1584"/>
            <a:chExt cx="1344" cy="1223"/>
          </a:xfrm>
        </p:grpSpPr>
        <p:graphicFrame>
          <p:nvGraphicFramePr>
            <p:cNvPr id="44041" name="Object 5"/>
            <p:cNvGraphicFramePr>
              <a:graphicFrameLocks noChangeAspect="1"/>
            </p:cNvGraphicFramePr>
            <p:nvPr/>
          </p:nvGraphicFramePr>
          <p:xfrm>
            <a:off x="3888" y="1584"/>
            <a:ext cx="1344" cy="1223"/>
          </p:xfrm>
          <a:graphic>
            <a:graphicData uri="http://schemas.openxmlformats.org/presentationml/2006/ole">
              <p:oleObj spid="_x0000_s2057" name="Photo Editor Photo" r:id="rId5" imgW="3572374" imgH="2333333" progId="">
                <p:embed/>
              </p:oleObj>
            </a:graphicData>
          </a:graphic>
        </p:graphicFrame>
        <p:sp>
          <p:nvSpPr>
            <p:cNvPr id="151564" name="Text Box 12"/>
            <p:cNvSpPr txBox="1">
              <a:spLocks noChangeArrowheads="1"/>
            </p:cNvSpPr>
            <p:nvPr/>
          </p:nvSpPr>
          <p:spPr bwMode="auto">
            <a:xfrm>
              <a:off x="4694" y="2523"/>
              <a:ext cx="498" cy="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fusion</a:t>
              </a:r>
            </a:p>
          </p:txBody>
        </p:sp>
      </p:grpSp>
      <p:pic>
        <p:nvPicPr>
          <p:cNvPr id="44036" name="Image 6" descr="fistule inter et trans abces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13072" r="6250" b="11111"/>
          <a:stretch>
            <a:fillRect/>
          </a:stretch>
        </p:blipFill>
        <p:spPr bwMode="auto">
          <a:xfrm>
            <a:off x="714375" y="3860800"/>
            <a:ext cx="4114800" cy="2841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838200" y="6172200"/>
            <a:ext cx="13239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Ax</a:t>
            </a:r>
            <a:r>
              <a:rPr lang="fr-FR" sz="18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gado</a:t>
            </a:r>
            <a:r>
              <a:rPr lang="fr-FR" sz="18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FS</a:t>
            </a:r>
          </a:p>
        </p:txBody>
      </p:sp>
      <p:grpSp>
        <p:nvGrpSpPr>
          <p:cNvPr id="44038" name="Group 18"/>
          <p:cNvGrpSpPr>
            <a:grpSpLocks/>
          </p:cNvGrpSpPr>
          <p:nvPr/>
        </p:nvGrpSpPr>
        <p:grpSpPr bwMode="auto">
          <a:xfrm>
            <a:off x="5143500" y="3929063"/>
            <a:ext cx="3314700" cy="2786062"/>
            <a:chOff x="3792" y="2832"/>
            <a:chExt cx="1536" cy="1398"/>
          </a:xfrm>
        </p:grpSpPr>
        <p:pic>
          <p:nvPicPr>
            <p:cNvPr id="44039" name="Image 5" descr="fistule inter et trans abce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33" t="14583" r="3241" b="12500"/>
            <a:stretch>
              <a:fillRect/>
            </a:stretch>
          </p:blipFill>
          <p:spPr bwMode="auto">
            <a:xfrm>
              <a:off x="3792" y="2832"/>
              <a:ext cx="1536" cy="139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565" name="Text Box 13"/>
            <p:cNvSpPr txBox="1">
              <a:spLocks noChangeArrowheads="1"/>
            </p:cNvSpPr>
            <p:nvPr/>
          </p:nvSpPr>
          <p:spPr bwMode="auto">
            <a:xfrm>
              <a:off x="3833" y="2886"/>
              <a:ext cx="970" cy="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Coro gado 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840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714488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1.Fistula Type</a:t>
            </a:r>
          </a:p>
          <a:p>
            <a:pPr>
              <a:buFontTx/>
              <a:buNone/>
              <a:defRPr/>
            </a:pPr>
            <a:r>
              <a:rPr lang="fr-FR" dirty="0" smtClean="0">
                <a:latin typeface="Calibri" pitchFamily="34" charset="0"/>
              </a:rPr>
              <a:t>2. </a:t>
            </a:r>
            <a:r>
              <a:rPr lang="fr-FR" dirty="0" err="1" smtClean="0">
                <a:latin typeface="Calibri" pitchFamily="34" charset="0"/>
              </a:rPr>
              <a:t>Internal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opening</a:t>
            </a:r>
            <a:r>
              <a:rPr lang="fr-FR" dirty="0" smtClean="0">
                <a:latin typeface="Calibri" pitchFamily="34" charset="0"/>
              </a:rPr>
              <a:t> </a:t>
            </a:r>
          </a:p>
          <a:p>
            <a:pPr lvl="1">
              <a:buFontTx/>
              <a:buNone/>
              <a:defRPr/>
            </a:pPr>
            <a:r>
              <a:rPr lang="fr-FR" dirty="0" err="1" smtClean="0">
                <a:latin typeface="Calibri" pitchFamily="34" charset="0"/>
              </a:rPr>
              <a:t>Level</a:t>
            </a:r>
            <a:r>
              <a:rPr lang="fr-FR" dirty="0" smtClean="0">
                <a:latin typeface="Calibri" pitchFamily="34" charset="0"/>
              </a:rPr>
              <a:t> and position (</a:t>
            </a:r>
            <a:r>
              <a:rPr lang="fr-FR" dirty="0" err="1" smtClean="0">
                <a:latin typeface="Calibri" pitchFamily="34" charset="0"/>
              </a:rPr>
              <a:t>clockwise</a:t>
            </a:r>
            <a:r>
              <a:rPr lang="fr-FR" dirty="0" smtClean="0">
                <a:latin typeface="Calibri" pitchFamily="34" charset="0"/>
              </a:rPr>
              <a:t>)</a:t>
            </a:r>
          </a:p>
        </p:txBody>
      </p:sp>
      <p:sp>
        <p:nvSpPr>
          <p:cNvPr id="45059" name="Titre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>
            <a:normAutofit/>
          </a:bodyPr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anose="020F0502020204030204" pitchFamily="34" charset="0"/>
              </a:rPr>
              <a:t>Report</a:t>
            </a:r>
          </a:p>
        </p:txBody>
      </p:sp>
      <p:pic>
        <p:nvPicPr>
          <p:cNvPr id="45060" name="Image 3" descr="orifice d entr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5" t="30544" r="23828" b="14063"/>
          <a:stretch>
            <a:fillRect/>
          </a:stretch>
        </p:blipFill>
        <p:spPr bwMode="auto">
          <a:xfrm>
            <a:off x="3000375" y="3643313"/>
            <a:ext cx="3357563" cy="3071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22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1.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Fistula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type</a:t>
            </a:r>
          </a:p>
          <a:p>
            <a:pPr>
              <a:buFontTx/>
              <a:buNone/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2.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Internal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opening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Level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and position (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clockwise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 smtClean="0">
                <a:latin typeface="Calibri" pitchFamily="34" charset="0"/>
              </a:rPr>
              <a:t>3. </a:t>
            </a:r>
            <a:r>
              <a:rPr lang="fr-FR" sz="3200" dirty="0" err="1" smtClean="0">
                <a:latin typeface="Calibri" pitchFamily="34" charset="0"/>
              </a:rPr>
              <a:t>Primary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fistula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pathway</a:t>
            </a:r>
            <a:r>
              <a:rPr lang="fr-FR" sz="3200" dirty="0" smtClean="0">
                <a:latin typeface="Calibri" pitchFamily="34" charset="0"/>
              </a:rPr>
              <a:t> to the </a:t>
            </a:r>
            <a:r>
              <a:rPr lang="fr-FR" sz="3200" dirty="0" err="1" smtClean="0">
                <a:latin typeface="Calibri" pitchFamily="34" charset="0"/>
              </a:rPr>
              <a:t>external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opening</a:t>
            </a:r>
            <a:r>
              <a:rPr lang="fr-FR" sz="3200" dirty="0" smtClean="0">
                <a:latin typeface="Calibri" pitchFamily="34" charset="0"/>
              </a:rPr>
              <a:t>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 smtClean="0">
                <a:latin typeface="Calibri" pitchFamily="34" charset="0"/>
              </a:rPr>
              <a:t>	</a:t>
            </a:r>
            <a:r>
              <a:rPr lang="fr-FR" dirty="0" smtClean="0">
                <a:latin typeface="Calibri" pitchFamily="34" charset="0"/>
              </a:rPr>
              <a:t>Location and </a:t>
            </a:r>
            <a:r>
              <a:rPr lang="fr-FR" dirty="0" err="1" smtClean="0">
                <a:latin typeface="Calibri" pitchFamily="34" charset="0"/>
              </a:rPr>
              <a:t>hour</a:t>
            </a:r>
            <a:endParaRPr lang="fr-FR" dirty="0" smtClean="0">
              <a:latin typeface="Calibri" pitchFamily="34" charset="0"/>
            </a:endParaRPr>
          </a:p>
          <a:p>
            <a:pPr marL="342900" lvl="1" indent="-342900">
              <a:buFontTx/>
              <a:buNone/>
              <a:defRPr/>
            </a:pPr>
            <a:endParaRPr lang="fr-FR" sz="3200" dirty="0" smtClean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608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itchFamily="34" charset="0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18665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1.Fistula type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2. </a:t>
            </a:r>
            <a:r>
              <a:rPr lang="fr-FR" dirty="0" err="1">
                <a:solidFill>
                  <a:schemeClr val="bg1"/>
                </a:solidFill>
                <a:latin typeface="Calibri" pitchFamily="34" charset="0"/>
              </a:rPr>
              <a:t>Internal</a:t>
            </a: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alibri" pitchFamily="34" charset="0"/>
              </a:rPr>
              <a:t>opening</a:t>
            </a: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fr-FR" dirty="0" err="1">
                <a:solidFill>
                  <a:schemeClr val="bg1"/>
                </a:solidFill>
                <a:latin typeface="Calibri" pitchFamily="34" charset="0"/>
              </a:rPr>
              <a:t>Level</a:t>
            </a: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 and position (</a:t>
            </a:r>
            <a:r>
              <a:rPr lang="fr-FR" dirty="0" err="1">
                <a:solidFill>
                  <a:schemeClr val="bg1"/>
                </a:solidFill>
                <a:latin typeface="Calibri" pitchFamily="34" charset="0"/>
              </a:rPr>
              <a:t>clockwise</a:t>
            </a: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)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fr-FR" sz="3200" dirty="0" err="1">
                <a:solidFill>
                  <a:schemeClr val="bg1"/>
                </a:solidFill>
                <a:latin typeface="Calibri" pitchFamily="34" charset="0"/>
              </a:rPr>
              <a:t>Primary</a:t>
            </a:r>
            <a:r>
              <a:rPr lang="fr-FR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Calibri" pitchFamily="34" charset="0"/>
              </a:rPr>
              <a:t>fistula</a:t>
            </a:r>
            <a:r>
              <a:rPr lang="fr-FR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Calibri" pitchFamily="34" charset="0"/>
              </a:rPr>
              <a:t>pathway</a:t>
            </a:r>
            <a:r>
              <a:rPr lang="fr-FR" sz="3200" dirty="0">
                <a:solidFill>
                  <a:schemeClr val="bg1"/>
                </a:solidFill>
                <a:latin typeface="Calibri" pitchFamily="34" charset="0"/>
              </a:rPr>
              <a:t> to the </a:t>
            </a:r>
            <a:r>
              <a:rPr lang="fr-FR" sz="3200" dirty="0" err="1">
                <a:solidFill>
                  <a:schemeClr val="bg1"/>
                </a:solidFill>
                <a:latin typeface="Calibri" pitchFamily="34" charset="0"/>
              </a:rPr>
              <a:t>external</a:t>
            </a:r>
            <a:r>
              <a:rPr lang="fr-FR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Calibri" pitchFamily="34" charset="0"/>
              </a:rPr>
              <a:t>opening</a:t>
            </a:r>
            <a:r>
              <a:rPr lang="fr-FR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Location and </a:t>
            </a:r>
            <a:r>
              <a:rPr lang="fr-FR" dirty="0" err="1">
                <a:solidFill>
                  <a:schemeClr val="bg1"/>
                </a:solidFill>
                <a:latin typeface="Calibri" pitchFamily="34" charset="0"/>
              </a:rPr>
              <a:t>hour</a:t>
            </a:r>
            <a:endParaRPr lang="fr-FR" dirty="0">
              <a:solidFill>
                <a:schemeClr val="bg1"/>
              </a:solidFill>
              <a:latin typeface="Calibri" pitchFamily="34" charset="0"/>
            </a:endParaRPr>
          </a:p>
          <a:p>
            <a:pPr marL="342900" lvl="1" indent="-342900">
              <a:buFontTx/>
              <a:buNone/>
              <a:defRPr/>
            </a:pPr>
            <a:r>
              <a:rPr lang="fr-FR" sz="3200" dirty="0" smtClean="0">
                <a:latin typeface="Calibri" pitchFamily="34" charset="0"/>
              </a:rPr>
              <a:t>4. </a:t>
            </a:r>
            <a:r>
              <a:rPr lang="fr-FR" sz="3200" dirty="0" err="1" smtClean="0">
                <a:latin typeface="Calibri" pitchFamily="34" charset="0"/>
              </a:rPr>
              <a:t>Number</a:t>
            </a:r>
            <a:r>
              <a:rPr lang="fr-FR" sz="3200" dirty="0" smtClean="0">
                <a:latin typeface="Calibri" pitchFamily="34" charset="0"/>
              </a:rPr>
              <a:t> and position of </a:t>
            </a:r>
            <a:r>
              <a:rPr lang="fr-FR" sz="3200" dirty="0" err="1" smtClean="0">
                <a:latin typeface="Calibri" pitchFamily="34" charset="0"/>
              </a:rPr>
              <a:t>supralevatorian</a:t>
            </a:r>
            <a:r>
              <a:rPr lang="fr-FR" sz="3200" dirty="0" smtClean="0">
                <a:latin typeface="Calibri" pitchFamily="34" charset="0"/>
              </a:rPr>
              <a:t> extensions? </a:t>
            </a:r>
          </a:p>
        </p:txBody>
      </p:sp>
      <p:sp>
        <p:nvSpPr>
          <p:cNvPr id="4813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itchFamily="34" charset="0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40124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2562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1.Fistula type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Internal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opening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Level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and position (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clockwise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3.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Primary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fistula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pathway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to the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external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opening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>
                <a:latin typeface="Calibri" pitchFamily="34" charset="0"/>
              </a:rPr>
              <a:t>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Location and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hour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342900" lvl="1" indent="-342900">
              <a:buFontTx/>
              <a:buNone/>
              <a:defRPr/>
            </a:pP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4.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and position of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supralevatorian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extensions? </a:t>
            </a:r>
          </a:p>
          <a:p>
            <a:pPr marL="342900" lvl="1" indent="-342900">
              <a:buFontTx/>
              <a:buNone/>
              <a:defRPr/>
            </a:pPr>
            <a:r>
              <a:rPr lang="fr-FR" sz="3200" dirty="0" smtClean="0">
                <a:latin typeface="Calibri" pitchFamily="34" charset="0"/>
              </a:rPr>
              <a:t>5. </a:t>
            </a:r>
            <a:r>
              <a:rPr lang="fr-FR" sz="3200" dirty="0" err="1" smtClean="0">
                <a:latin typeface="Calibri" pitchFamily="34" charset="0"/>
              </a:rPr>
              <a:t>Number</a:t>
            </a:r>
            <a:r>
              <a:rPr lang="fr-FR" sz="3200" dirty="0" smtClean="0">
                <a:latin typeface="Calibri" pitchFamily="34" charset="0"/>
              </a:rPr>
              <a:t> and positions of collections</a:t>
            </a:r>
          </a:p>
        </p:txBody>
      </p:sp>
      <p:sp>
        <p:nvSpPr>
          <p:cNvPr id="49155" name="Titr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fr-FR" altLang="fr-FR" sz="4800" dirty="0" smtClean="0">
                <a:solidFill>
                  <a:srgbClr val="FFFF00"/>
                </a:solidFill>
                <a:latin typeface="Calibri" pitchFamily="34" charset="0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33838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itchFamily="34" charset="0"/>
              </a:rPr>
              <a:t>Report</a:t>
            </a:r>
          </a:p>
        </p:txBody>
      </p:sp>
      <p:sp>
        <p:nvSpPr>
          <p:cNvPr id="501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err="1" smtClean="0">
                <a:latin typeface="Calibri" pitchFamily="34" charset="0"/>
              </a:rPr>
              <a:t>Activity</a:t>
            </a:r>
            <a:r>
              <a:rPr lang="fr-FR" altLang="fr-FR" dirty="0" smtClean="0">
                <a:latin typeface="Calibri" pitchFamily="34" charset="0"/>
              </a:rPr>
              <a:t> </a:t>
            </a:r>
            <a:r>
              <a:rPr lang="fr-FR" altLang="fr-FR" dirty="0" err="1" smtClean="0">
                <a:latin typeface="Calibri" pitchFamily="34" charset="0"/>
              </a:rPr>
              <a:t>Criteria</a:t>
            </a:r>
            <a:endParaRPr lang="fr-FR" altLang="fr-FR" dirty="0" smtClean="0">
              <a:latin typeface="Calibri" pitchFamily="34" charset="0"/>
            </a:endParaRPr>
          </a:p>
          <a:p>
            <a:pPr lvl="1"/>
            <a:r>
              <a:rPr lang="fr-FR" altLang="fr-FR" dirty="0" err="1" smtClean="0">
                <a:latin typeface="Calibri" pitchFamily="34" charset="0"/>
              </a:rPr>
              <a:t>Hypersignal</a:t>
            </a:r>
            <a:r>
              <a:rPr lang="fr-FR" altLang="fr-FR" dirty="0" smtClean="0">
                <a:latin typeface="Calibri" pitchFamily="34" charset="0"/>
              </a:rPr>
              <a:t> T2</a:t>
            </a:r>
          </a:p>
          <a:p>
            <a:pPr lvl="1"/>
            <a:r>
              <a:rPr lang="fr-FR" altLang="fr-FR" dirty="0" err="1" smtClean="0">
                <a:latin typeface="Calibri" pitchFamily="34" charset="0"/>
              </a:rPr>
              <a:t>Enhancement</a:t>
            </a:r>
            <a:endParaRPr lang="fr-FR" altLang="fr-FR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5400" dirty="0">
                <a:solidFill>
                  <a:srgbClr val="FFFF00"/>
                </a:solidFill>
              </a:rPr>
              <a:t>MRI Technique 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fr-FR" altLang="fr-FR" dirty="0" err="1" smtClean="0">
                <a:latin typeface="Calibri" panose="020F0502020204030204" pitchFamily="34" charset="0"/>
              </a:rPr>
              <a:t>Sequence</a:t>
            </a:r>
            <a:r>
              <a:rPr lang="fr-FR" altLang="fr-FR" dirty="0" smtClean="0">
                <a:latin typeface="Calibri" panose="020F0502020204030204" pitchFamily="34" charset="0"/>
              </a:rPr>
              <a:t> </a:t>
            </a:r>
            <a:r>
              <a:rPr lang="fr-FR" altLang="fr-FR" dirty="0" err="1" smtClean="0">
                <a:latin typeface="Calibri" panose="020F0502020204030204" pitchFamily="34" charset="0"/>
              </a:rPr>
              <a:t>Selection</a:t>
            </a:r>
            <a:r>
              <a:rPr lang="fr-FR" altLang="fr-FR" dirty="0" smtClean="0">
                <a:latin typeface="Calibri" panose="020F0502020204030204" pitchFamily="34" charset="0"/>
              </a:rPr>
              <a:t> </a:t>
            </a:r>
          </a:p>
          <a:p>
            <a:r>
              <a:rPr lang="fr-FR" altLang="fr-FR" dirty="0" smtClean="0">
                <a:latin typeface="Calibri" panose="020F0502020204030204" pitchFamily="34" charset="0"/>
              </a:rPr>
              <a:t>Planes</a:t>
            </a:r>
          </a:p>
          <a:p>
            <a:r>
              <a:rPr lang="fr-FR" altLang="fr-FR" dirty="0" smtClean="0">
                <a:latin typeface="Calibri" panose="020F0502020204030204" pitchFamily="34" charset="0"/>
              </a:rPr>
              <a:t>Slices 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313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500188" y="152400"/>
            <a:ext cx="3001962" cy="3117850"/>
            <a:chOff x="945" y="96"/>
            <a:chExt cx="1891" cy="1964"/>
          </a:xfrm>
        </p:grpSpPr>
        <p:pic>
          <p:nvPicPr>
            <p:cNvPr id="51216" name="Image 6" descr="73602413.jpg"/>
            <p:cNvPicPr>
              <a:picLocks noChangeAspect="1"/>
            </p:cNvPicPr>
            <p:nvPr/>
          </p:nvPicPr>
          <p:blipFill>
            <a:blip r:embed="rId3">
              <a:lum bright="12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563" t="26563" r="22656" b="20703"/>
            <a:stretch>
              <a:fillRect/>
            </a:stretch>
          </p:blipFill>
          <p:spPr bwMode="auto">
            <a:xfrm>
              <a:off x="945" y="96"/>
              <a:ext cx="1891" cy="196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215" name="Connecteur droit avec flèche 12"/>
            <p:cNvCxnSpPr>
              <a:cxnSpLocks noChangeShapeType="1"/>
            </p:cNvCxnSpPr>
            <p:nvPr/>
          </p:nvCxnSpPr>
          <p:spPr bwMode="auto">
            <a:xfrm flipV="1">
              <a:off x="1170" y="1389"/>
              <a:ext cx="630" cy="315"/>
            </a:xfrm>
            <a:prstGeom prst="straightConnector1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1203" name="Group 7"/>
          <p:cNvGrpSpPr>
            <a:grpSpLocks/>
          </p:cNvGrpSpPr>
          <p:nvPr/>
        </p:nvGrpSpPr>
        <p:grpSpPr bwMode="auto">
          <a:xfrm>
            <a:off x="5000625" y="228600"/>
            <a:ext cx="2889250" cy="3000375"/>
            <a:chOff x="3792" y="144"/>
            <a:chExt cx="1820" cy="1890"/>
          </a:xfrm>
        </p:grpSpPr>
        <p:pic>
          <p:nvPicPr>
            <p:cNvPr id="51211" name="Image 5" descr="73603734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391" t="24510" r="23828" b="9312"/>
            <a:stretch>
              <a:fillRect/>
            </a:stretch>
          </p:blipFill>
          <p:spPr bwMode="auto">
            <a:xfrm>
              <a:off x="3792" y="144"/>
              <a:ext cx="1820" cy="189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213" name="Connecteur droit avec flèche 12"/>
            <p:cNvCxnSpPr>
              <a:cxnSpLocks noChangeShapeType="1"/>
            </p:cNvCxnSpPr>
            <p:nvPr/>
          </p:nvCxnSpPr>
          <p:spPr bwMode="auto">
            <a:xfrm flipV="1">
              <a:off x="3969" y="1480"/>
              <a:ext cx="630" cy="31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1204" name="Group 11"/>
          <p:cNvGrpSpPr>
            <a:grpSpLocks/>
          </p:cNvGrpSpPr>
          <p:nvPr/>
        </p:nvGrpSpPr>
        <p:grpSpPr bwMode="auto">
          <a:xfrm>
            <a:off x="1571625" y="3505200"/>
            <a:ext cx="2974975" cy="3048000"/>
            <a:chOff x="1632" y="2208"/>
            <a:chExt cx="1874" cy="1920"/>
          </a:xfrm>
        </p:grpSpPr>
        <p:pic>
          <p:nvPicPr>
            <p:cNvPr id="51208" name="Espace réservé du contenu 3" descr="73603410.jpg"/>
            <p:cNvPicPr>
              <a:picLocks noChangeAspect="1"/>
            </p:cNvPicPr>
            <p:nvPr/>
          </p:nvPicPr>
          <p:blipFill>
            <a:blip r:embed="rId5">
              <a:lum bright="18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33" t="21198" r="13445" b="4613"/>
            <a:stretch>
              <a:fillRect/>
            </a:stretch>
          </p:blipFill>
          <p:spPr bwMode="auto">
            <a:xfrm>
              <a:off x="1632" y="2208"/>
              <a:ext cx="1874" cy="19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210" name="Connecteur droit avec flèche 12"/>
            <p:cNvCxnSpPr>
              <a:cxnSpLocks noChangeShapeType="1"/>
            </p:cNvCxnSpPr>
            <p:nvPr/>
          </p:nvCxnSpPr>
          <p:spPr bwMode="auto">
            <a:xfrm flipV="1">
              <a:off x="1933" y="3477"/>
              <a:ext cx="630" cy="315"/>
            </a:xfrm>
            <a:prstGeom prst="straightConnector1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51206" name="Image 4" descr="73603340.jpg"/>
          <p:cNvPicPr>
            <a:picLocks noChangeAspect="1"/>
          </p:cNvPicPr>
          <p:nvPr/>
        </p:nvPicPr>
        <p:blipFill>
          <a:blip r:embed="rId6">
            <a:lum bright="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45" t="20940" r="15228" b="6726"/>
          <a:stretch>
            <a:fillRect/>
          </a:stretch>
        </p:blipFill>
        <p:spPr bwMode="auto">
          <a:xfrm>
            <a:off x="5072063" y="3500438"/>
            <a:ext cx="2887662" cy="304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6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>
          <a:xfrm>
            <a:off x="142875" y="609600"/>
            <a:ext cx="5357813" cy="1143000"/>
          </a:xfrm>
        </p:spPr>
        <p:txBody>
          <a:bodyPr/>
          <a:lstStyle/>
          <a:p>
            <a:r>
              <a:rPr lang="fr-FR" altLang="fr-FR" dirty="0" smtClean="0">
                <a:solidFill>
                  <a:srgbClr val="FFFF00"/>
                </a:solidFill>
                <a:latin typeface="Calibri" pitchFamily="34" charset="0"/>
              </a:rPr>
              <a:t>Report</a:t>
            </a:r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>
                <a:latin typeface="Calibri" pitchFamily="34" charset="0"/>
              </a:rPr>
              <a:t>Sphincter</a:t>
            </a:r>
          </a:p>
          <a:p>
            <a:r>
              <a:rPr lang="fr-FR" altLang="fr-FR" dirty="0" smtClean="0">
                <a:latin typeface="Calibri" pitchFamily="34" charset="0"/>
              </a:rPr>
              <a:t>Rectum</a:t>
            </a:r>
          </a:p>
        </p:txBody>
      </p:sp>
      <p:pic>
        <p:nvPicPr>
          <p:cNvPr id="52229" name="Picture 2" descr="G:\fistules jfr 2010\christine topo fistules jfr\sphincter ampute en avant 1 brod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03" t="15306" r="35547" b="33673"/>
          <a:stretch>
            <a:fillRect/>
          </a:stretch>
        </p:blipFill>
        <p:spPr bwMode="auto">
          <a:xfrm>
            <a:off x="71438" y="3286125"/>
            <a:ext cx="2714625" cy="3394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Image 11" descr="fistule intersphinct 6 ga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64" t="25148" r="26831" b="18639"/>
          <a:stretch>
            <a:fillRect/>
          </a:stretch>
        </p:blipFill>
        <p:spPr bwMode="auto">
          <a:xfrm>
            <a:off x="5748338" y="3594100"/>
            <a:ext cx="3071812" cy="2714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2857500" y="3286125"/>
            <a:ext cx="2714625" cy="3414713"/>
            <a:chOff x="3330" y="346"/>
            <a:chExt cx="1974" cy="2435"/>
          </a:xfrm>
        </p:grpSpPr>
        <p:pic>
          <p:nvPicPr>
            <p:cNvPr id="52232" name="Image 6" descr="destruction du sphincter pos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242" t="20508" r="22998" b="12109"/>
            <a:stretch>
              <a:fillRect/>
            </a:stretch>
          </p:blipFill>
          <p:spPr bwMode="auto">
            <a:xfrm>
              <a:off x="3330" y="346"/>
              <a:ext cx="1974" cy="243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3" name="ZoneTexte 18"/>
            <p:cNvSpPr txBox="1">
              <a:spLocks noChangeArrowheads="1"/>
            </p:cNvSpPr>
            <p:nvPr/>
          </p:nvSpPr>
          <p:spPr bwMode="auto">
            <a:xfrm>
              <a:off x="4236" y="2478"/>
              <a:ext cx="949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T1 FS Gado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086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 dirty="0" smtClean="0">
                <a:solidFill>
                  <a:srgbClr val="FFFF00"/>
                </a:solidFill>
                <a:latin typeface="Calibri" pitchFamily="34" charset="0"/>
              </a:rPr>
              <a:t>Questions </a:t>
            </a:r>
            <a:r>
              <a:rPr lang="fr-FR" altLang="fr-FR" b="0" dirty="0" err="1" smtClean="0">
                <a:solidFill>
                  <a:srgbClr val="FFFF00"/>
                </a:solidFill>
                <a:latin typeface="Calibri" pitchFamily="34" charset="0"/>
              </a:rPr>
              <a:t>from</a:t>
            </a:r>
            <a:r>
              <a:rPr lang="fr-FR" altLang="fr-FR" b="0" dirty="0" smtClean="0">
                <a:solidFill>
                  <a:srgbClr val="FFFF00"/>
                </a:solidFill>
                <a:latin typeface="Calibri" pitchFamily="34" charset="0"/>
              </a:rPr>
              <a:t> the surgeon</a:t>
            </a:r>
          </a:p>
        </p:txBody>
      </p:sp>
      <p:sp>
        <p:nvSpPr>
          <p:cNvPr id="67587" name="Espace réservé du contenu 3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fr-FR" altLang="fr-FR" sz="2800" b="0" dirty="0" err="1" smtClean="0"/>
              <a:t>What</a:t>
            </a:r>
            <a:r>
              <a:rPr lang="fr-FR" altLang="fr-FR" sz="2800" b="0" dirty="0" smtClean="0"/>
              <a:t> classification?</a:t>
            </a:r>
          </a:p>
          <a:p>
            <a:r>
              <a:rPr lang="fr-FR" altLang="fr-FR" sz="2800" b="0" dirty="0" err="1" smtClean="0"/>
              <a:t>Where</a:t>
            </a:r>
            <a:r>
              <a:rPr lang="fr-FR" altLang="fr-FR" sz="2800" b="0" dirty="0" smtClean="0"/>
              <a:t> </a:t>
            </a:r>
            <a:r>
              <a:rPr lang="fr-FR" altLang="fr-FR" sz="2800" b="0" dirty="0" err="1" smtClean="0"/>
              <a:t>is</a:t>
            </a:r>
            <a:r>
              <a:rPr lang="fr-FR" altLang="fr-FR" sz="2800" b="0" dirty="0" smtClean="0"/>
              <a:t> the </a:t>
            </a:r>
            <a:r>
              <a:rPr lang="fr-FR" altLang="fr-FR" sz="2800" b="0" dirty="0" err="1" smtClean="0"/>
              <a:t>fistula</a:t>
            </a:r>
            <a:r>
              <a:rPr lang="fr-FR" altLang="fr-FR" sz="2800" b="0" dirty="0" smtClean="0"/>
              <a:t>?</a:t>
            </a:r>
          </a:p>
          <a:p>
            <a:r>
              <a:rPr lang="fr-FR" altLang="fr-FR" sz="2800" b="0" dirty="0" err="1" smtClean="0"/>
              <a:t>Where</a:t>
            </a:r>
            <a:r>
              <a:rPr lang="fr-FR" altLang="fr-FR" sz="2800" b="0" dirty="0" smtClean="0"/>
              <a:t> </a:t>
            </a:r>
            <a:r>
              <a:rPr lang="fr-FR" altLang="fr-FR" sz="2800" b="0" dirty="0" err="1" smtClean="0"/>
              <a:t>is</a:t>
            </a:r>
            <a:r>
              <a:rPr lang="fr-FR" altLang="fr-FR" sz="2800" b="0" dirty="0" smtClean="0"/>
              <a:t> the </a:t>
            </a:r>
            <a:r>
              <a:rPr lang="fr-FR" altLang="fr-FR" sz="2800" b="0" dirty="0" err="1" smtClean="0"/>
              <a:t>internal</a:t>
            </a:r>
            <a:r>
              <a:rPr lang="fr-FR" altLang="fr-FR" sz="2800" b="0" dirty="0" smtClean="0"/>
              <a:t> </a:t>
            </a:r>
            <a:r>
              <a:rPr lang="fr-FR" altLang="fr-FR" sz="2800" b="0" dirty="0" err="1" smtClean="0"/>
              <a:t>opening</a:t>
            </a:r>
            <a:r>
              <a:rPr lang="fr-FR" altLang="fr-FR" sz="2800" b="0" dirty="0" smtClean="0"/>
              <a:t>?</a:t>
            </a:r>
          </a:p>
          <a:p>
            <a:r>
              <a:rPr lang="fr-FR" altLang="fr-FR" sz="2800" b="0" dirty="0" smtClean="0"/>
              <a:t>Are </a:t>
            </a:r>
            <a:r>
              <a:rPr lang="fr-FR" altLang="fr-FR" sz="2800" b="0" dirty="0" err="1" smtClean="0"/>
              <a:t>there</a:t>
            </a:r>
            <a:r>
              <a:rPr lang="fr-FR" altLang="fr-FR" sz="2800" b="0" dirty="0" smtClean="0"/>
              <a:t> </a:t>
            </a:r>
            <a:r>
              <a:rPr lang="fr-FR" altLang="fr-FR" sz="2800" b="0" dirty="0" err="1" smtClean="0"/>
              <a:t>any</a:t>
            </a:r>
            <a:r>
              <a:rPr lang="fr-FR" altLang="fr-FR" sz="2800" b="0" dirty="0" smtClean="0"/>
              <a:t> extensions?</a:t>
            </a:r>
          </a:p>
          <a:p>
            <a:pPr>
              <a:buFontTx/>
              <a:buNone/>
            </a:pPr>
            <a:endParaRPr lang="fr-FR" altLang="fr-FR" b="0" dirty="0" smtClean="0"/>
          </a:p>
        </p:txBody>
      </p:sp>
      <p:sp>
        <p:nvSpPr>
          <p:cNvPr id="67588" name="Espace réservé du contenu 2"/>
          <p:cNvSpPr txBox="1">
            <a:spLocks/>
          </p:cNvSpPr>
          <p:nvPr/>
        </p:nvSpPr>
        <p:spPr bwMode="auto">
          <a:xfrm>
            <a:off x="685800" y="41386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fr-FR" altLang="fr-FR" sz="2400" b="0" dirty="0" err="1">
                <a:solidFill>
                  <a:schemeClr val="bg1"/>
                </a:solidFill>
              </a:rPr>
              <a:t>Example</a:t>
            </a:r>
            <a:r>
              <a:rPr lang="fr-FR" altLang="fr-FR" sz="2400" b="0" dirty="0">
                <a:solidFill>
                  <a:schemeClr val="bg1"/>
                </a:solidFill>
              </a:rPr>
              <a:t>: There </a:t>
            </a:r>
            <a:r>
              <a:rPr lang="fr-FR" altLang="fr-FR" sz="2400" b="0" dirty="0" err="1">
                <a:solidFill>
                  <a:schemeClr val="bg1"/>
                </a:solidFill>
              </a:rPr>
              <a:t>is</a:t>
            </a:r>
            <a:r>
              <a:rPr lang="fr-FR" altLang="fr-FR" sz="2400" b="0" dirty="0">
                <a:solidFill>
                  <a:schemeClr val="bg1"/>
                </a:solidFill>
              </a:rPr>
              <a:t> a </a:t>
            </a:r>
            <a:r>
              <a:rPr lang="fr-FR" altLang="fr-FR" sz="2400" b="0" dirty="0" err="1">
                <a:solidFill>
                  <a:schemeClr val="bg1"/>
                </a:solidFill>
              </a:rPr>
              <a:t>transphincteric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fistula</a:t>
            </a:r>
            <a:r>
              <a:rPr lang="fr-FR" altLang="fr-FR" sz="2400" b="0" dirty="0">
                <a:solidFill>
                  <a:schemeClr val="bg1"/>
                </a:solidFill>
              </a:rPr>
              <a:t> in the </a:t>
            </a:r>
            <a:r>
              <a:rPr lang="fr-FR" altLang="fr-FR" sz="2400" b="0" dirty="0" err="1">
                <a:solidFill>
                  <a:schemeClr val="bg1"/>
                </a:solidFill>
              </a:rPr>
              <a:t>left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posterior</a:t>
            </a:r>
            <a:r>
              <a:rPr lang="fr-FR" altLang="fr-FR" sz="2400" b="0" dirty="0">
                <a:solidFill>
                  <a:schemeClr val="bg1"/>
                </a:solidFill>
              </a:rPr>
              <a:t> quadrant </a:t>
            </a:r>
            <a:r>
              <a:rPr lang="fr-FR" altLang="fr-FR" sz="2400" b="0" dirty="0" err="1">
                <a:solidFill>
                  <a:schemeClr val="bg1"/>
                </a:solidFill>
              </a:rPr>
              <a:t>at</a:t>
            </a:r>
            <a:r>
              <a:rPr lang="fr-FR" altLang="fr-FR" sz="2400" b="0" dirty="0">
                <a:solidFill>
                  <a:schemeClr val="bg1"/>
                </a:solidFill>
              </a:rPr>
              <a:t> 4 o’ </a:t>
            </a:r>
            <a:r>
              <a:rPr lang="fr-FR" altLang="fr-FR" sz="2400" b="0" dirty="0" err="1">
                <a:solidFill>
                  <a:schemeClr val="bg1"/>
                </a:solidFill>
              </a:rPr>
              <a:t>clock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with</a:t>
            </a:r>
            <a:r>
              <a:rPr lang="fr-FR" altLang="fr-FR" sz="2400" b="0" dirty="0">
                <a:solidFill>
                  <a:schemeClr val="bg1"/>
                </a:solidFill>
              </a:rPr>
              <a:t> an </a:t>
            </a:r>
            <a:r>
              <a:rPr lang="fr-FR" altLang="fr-FR" sz="2400" b="0" dirty="0" err="1">
                <a:solidFill>
                  <a:schemeClr val="bg1"/>
                </a:solidFill>
              </a:rPr>
              <a:t>internal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opening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at</a:t>
            </a:r>
            <a:r>
              <a:rPr lang="fr-FR" altLang="fr-FR" sz="2400" b="0" dirty="0">
                <a:solidFill>
                  <a:schemeClr val="bg1"/>
                </a:solidFill>
              </a:rPr>
              <a:t> six </a:t>
            </a:r>
            <a:r>
              <a:rPr lang="fr-FR" altLang="fr-FR" sz="2400" b="0" dirty="0" err="1">
                <a:solidFill>
                  <a:schemeClr val="bg1"/>
                </a:solidFill>
              </a:rPr>
              <a:t>at</a:t>
            </a:r>
            <a:r>
              <a:rPr lang="fr-FR" altLang="fr-FR" sz="2400" b="0" dirty="0">
                <a:solidFill>
                  <a:schemeClr val="bg1"/>
                </a:solidFill>
              </a:rPr>
              <a:t> the </a:t>
            </a:r>
            <a:r>
              <a:rPr lang="fr-FR" altLang="fr-FR" sz="2400" b="0" dirty="0" err="1">
                <a:solidFill>
                  <a:schemeClr val="bg1"/>
                </a:solidFill>
              </a:rPr>
              <a:t>dentate</a:t>
            </a:r>
            <a:r>
              <a:rPr lang="fr-FR" altLang="fr-FR" sz="2400" b="0" dirty="0">
                <a:solidFill>
                  <a:schemeClr val="bg1"/>
                </a:solidFill>
              </a:rPr>
              <a:t> line </a:t>
            </a:r>
            <a:r>
              <a:rPr lang="fr-FR" altLang="fr-FR" sz="2400" b="0" dirty="0" err="1">
                <a:solidFill>
                  <a:schemeClr val="bg1"/>
                </a:solidFill>
              </a:rPr>
              <a:t>level</a:t>
            </a:r>
            <a:r>
              <a:rPr lang="fr-FR" altLang="fr-FR" sz="2400" b="0" dirty="0">
                <a:solidFill>
                  <a:schemeClr val="bg1"/>
                </a:solidFill>
              </a:rPr>
              <a:t>. There </a:t>
            </a:r>
            <a:r>
              <a:rPr lang="fr-FR" altLang="fr-FR" sz="2400" b="0" dirty="0" err="1">
                <a:solidFill>
                  <a:schemeClr val="bg1"/>
                </a:solidFill>
              </a:rPr>
              <a:t>is</a:t>
            </a:r>
            <a:r>
              <a:rPr lang="fr-FR" altLang="fr-FR" sz="2400" b="0" dirty="0">
                <a:solidFill>
                  <a:schemeClr val="bg1"/>
                </a:solidFill>
              </a:rPr>
              <a:t> an </a:t>
            </a:r>
            <a:r>
              <a:rPr lang="fr-FR" altLang="fr-FR" sz="2400" b="0" dirty="0" err="1" smtClean="0">
                <a:solidFill>
                  <a:schemeClr val="bg1"/>
                </a:solidFill>
              </a:rPr>
              <a:t>associate</a:t>
            </a:r>
            <a:r>
              <a:rPr lang="fr-FR" altLang="fr-FR" sz="2400" b="0" dirty="0" smtClean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intersphincteric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supralevator</a:t>
            </a:r>
            <a:r>
              <a:rPr lang="fr-FR" altLang="fr-FR" sz="2400" b="0" dirty="0">
                <a:solidFill>
                  <a:schemeClr val="bg1"/>
                </a:solidFill>
              </a:rPr>
              <a:t> extension </a:t>
            </a:r>
            <a:r>
              <a:rPr lang="fr-FR" altLang="fr-FR" sz="2400" b="0" dirty="0" err="1">
                <a:solidFill>
                  <a:schemeClr val="bg1"/>
                </a:solidFill>
              </a:rPr>
              <a:t>from</a:t>
            </a:r>
            <a:r>
              <a:rPr lang="fr-FR" altLang="fr-FR" sz="2400" b="0" dirty="0">
                <a:solidFill>
                  <a:schemeClr val="bg1"/>
                </a:solidFill>
              </a:rPr>
              <a:t> the apex of the </a:t>
            </a:r>
            <a:r>
              <a:rPr lang="fr-FR" altLang="fr-FR" sz="2400" b="0" dirty="0" err="1">
                <a:solidFill>
                  <a:schemeClr val="bg1"/>
                </a:solidFill>
              </a:rPr>
              <a:t>track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that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reaches</a:t>
            </a:r>
            <a:r>
              <a:rPr lang="fr-FR" altLang="fr-FR" sz="2400" b="0" dirty="0">
                <a:solidFill>
                  <a:schemeClr val="bg1"/>
                </a:solidFill>
              </a:rPr>
              <a:t> a 2 cm </a:t>
            </a:r>
            <a:r>
              <a:rPr lang="fr-FR" altLang="fr-FR" sz="2400" b="0" dirty="0" err="1">
                <a:solidFill>
                  <a:schemeClr val="bg1"/>
                </a:solidFill>
              </a:rPr>
              <a:t>abscess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just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above</a:t>
            </a:r>
            <a:r>
              <a:rPr lang="fr-FR" altLang="fr-FR" sz="2400" b="0" dirty="0">
                <a:solidFill>
                  <a:schemeClr val="bg1"/>
                </a:solidFill>
              </a:rPr>
              <a:t> the </a:t>
            </a:r>
            <a:r>
              <a:rPr lang="fr-FR" altLang="fr-FR" sz="2400" b="0" dirty="0" err="1">
                <a:solidFill>
                  <a:schemeClr val="bg1"/>
                </a:solidFill>
              </a:rPr>
              <a:t>left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levator</a:t>
            </a:r>
            <a:r>
              <a:rPr lang="fr-FR" altLang="fr-FR" sz="2400" b="0" dirty="0">
                <a:solidFill>
                  <a:schemeClr val="bg1"/>
                </a:solidFill>
              </a:rPr>
              <a:t> </a:t>
            </a:r>
            <a:r>
              <a:rPr lang="fr-FR" altLang="fr-FR" sz="2400" b="0" dirty="0" err="1">
                <a:solidFill>
                  <a:schemeClr val="bg1"/>
                </a:solidFill>
              </a:rPr>
              <a:t>ani</a:t>
            </a:r>
            <a:r>
              <a:rPr lang="fr-FR" altLang="fr-FR" sz="2400" b="0" dirty="0">
                <a:solidFill>
                  <a:schemeClr val="bg1"/>
                </a:solidFill>
              </a:rPr>
              <a:t>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>
                <a:solidFill>
                  <a:srgbClr val="FFFF00"/>
                </a:solidFill>
              </a:rPr>
              <a:t>Atypical</a:t>
            </a:r>
            <a:r>
              <a:rPr lang="fr-FR" altLang="fr-FR" dirty="0" smtClean="0">
                <a:solidFill>
                  <a:srgbClr val="FFFF00"/>
                </a:solidFill>
              </a:rPr>
              <a:t> </a:t>
            </a:r>
            <a:r>
              <a:rPr lang="fr-FR" altLang="fr-FR" dirty="0" err="1" smtClean="0">
                <a:solidFill>
                  <a:srgbClr val="FFFF00"/>
                </a:solidFill>
              </a:rPr>
              <a:t>Fistulas</a:t>
            </a:r>
            <a:endParaRPr lang="fr-FR" altLang="fr-FR" dirty="0" smtClean="0">
              <a:solidFill>
                <a:srgbClr val="FFFF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 smtClean="0"/>
              <a:t>Verneuil</a:t>
            </a:r>
          </a:p>
          <a:p>
            <a:pPr lvl="1"/>
            <a:r>
              <a:rPr lang="fr-FR" altLang="fr-FR" dirty="0" err="1" smtClean="0"/>
              <a:t>Apocrine</a:t>
            </a:r>
            <a:r>
              <a:rPr lang="fr-FR" altLang="fr-FR" dirty="0" smtClean="0"/>
              <a:t> gland </a:t>
            </a:r>
            <a:r>
              <a:rPr lang="fr-FR" altLang="fr-FR" dirty="0" err="1" smtClean="0"/>
              <a:t>disease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Generally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bilateral</a:t>
            </a:r>
            <a:r>
              <a:rPr lang="fr-FR" altLang="fr-FR" dirty="0" smtClean="0"/>
              <a:t> + absence of </a:t>
            </a:r>
            <a:r>
              <a:rPr lang="fr-FR" altLang="fr-FR" dirty="0" err="1" smtClean="0"/>
              <a:t>perianal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predominance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signs</a:t>
            </a:r>
            <a:r>
              <a:rPr lang="fr-FR" altLang="fr-FR" dirty="0" smtClean="0"/>
              <a:t> + </a:t>
            </a:r>
            <a:r>
              <a:rPr lang="fr-FR" altLang="fr-FR" dirty="0" err="1" smtClean="0"/>
              <a:t>anterior</a:t>
            </a:r>
            <a:r>
              <a:rPr lang="fr-FR" altLang="fr-FR" dirty="0" smtClean="0"/>
              <a:t> or </a:t>
            </a:r>
            <a:r>
              <a:rPr lang="fr-FR" altLang="fr-FR" dirty="0" err="1" smtClean="0"/>
              <a:t>posterior</a:t>
            </a:r>
            <a:r>
              <a:rPr lang="fr-FR" altLang="fr-FR" dirty="0" smtClean="0"/>
              <a:t> location. </a:t>
            </a:r>
          </a:p>
          <a:p>
            <a:pPr lvl="1"/>
            <a:r>
              <a:rPr lang="fr-FR" altLang="fr-FR" dirty="0" smtClean="0"/>
              <a:t>May </a:t>
            </a:r>
            <a:r>
              <a:rPr lang="fr-FR" altLang="fr-FR" dirty="0" err="1" smtClean="0"/>
              <a:t>coexist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CD</a:t>
            </a:r>
          </a:p>
          <a:p>
            <a:pPr lvl="1"/>
            <a:r>
              <a:rPr lang="fr-FR" altLang="fr-FR" dirty="0" err="1" smtClean="0"/>
              <a:t>Fistulas</a:t>
            </a:r>
            <a:r>
              <a:rPr lang="fr-FR" altLang="fr-FR" dirty="0" smtClean="0"/>
              <a:t> are </a:t>
            </a:r>
            <a:r>
              <a:rPr lang="fr-FR" altLang="fr-FR" dirty="0" err="1" smtClean="0"/>
              <a:t>rarer</a:t>
            </a:r>
            <a:r>
              <a:rPr lang="fr-FR" altLang="fr-FR" dirty="0" smtClean="0"/>
              <a:t> but </a:t>
            </a:r>
            <a:r>
              <a:rPr lang="fr-FR" altLang="fr-FR" dirty="0" err="1" smtClean="0"/>
              <a:t>may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occur</a:t>
            </a: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/>
          <a:srcRect l="30318" t="37057" r="29366" b="11046"/>
          <a:stretch>
            <a:fillRect/>
          </a:stretch>
        </p:blipFill>
        <p:spPr bwMode="auto">
          <a:xfrm>
            <a:off x="395288" y="260350"/>
            <a:ext cx="47910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/>
          <a:srcRect l="32224" t="34444" r="29366" b="10915"/>
          <a:stretch>
            <a:fillRect/>
          </a:stretch>
        </p:blipFill>
        <p:spPr bwMode="auto">
          <a:xfrm>
            <a:off x="4003675" y="2636838"/>
            <a:ext cx="4878388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 smtClean="0"/>
              <a:t>Sinus Pilonidal</a:t>
            </a:r>
          </a:p>
        </p:txBody>
      </p:sp>
      <p:sp>
        <p:nvSpPr>
          <p:cNvPr id="706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0" smtClean="0"/>
              <a:t>Hair follicle infection</a:t>
            </a:r>
          </a:p>
          <a:p>
            <a:r>
              <a:rPr lang="fr-FR" altLang="fr-FR" b="0" smtClean="0"/>
              <a:t>No involvement of anal canal or sphincters</a:t>
            </a:r>
          </a:p>
          <a:p>
            <a:r>
              <a:rPr lang="fr-FR" altLang="fr-FR" b="0" smtClean="0"/>
              <a:t>Posterior</a:t>
            </a:r>
          </a:p>
        </p:txBody>
      </p:sp>
      <p:pic>
        <p:nvPicPr>
          <p:cNvPr id="70660" name="Picture 9"/>
          <p:cNvPicPr>
            <a:picLocks noChangeAspect="1" noChangeArrowheads="1"/>
          </p:cNvPicPr>
          <p:nvPr/>
        </p:nvPicPr>
        <p:blipFill>
          <a:blip r:embed="rId2"/>
          <a:srcRect l="35100" t="22977" r="34750" b="10320"/>
          <a:stretch>
            <a:fillRect/>
          </a:stretch>
        </p:blipFill>
        <p:spPr bwMode="auto">
          <a:xfrm>
            <a:off x="1331913" y="4440238"/>
            <a:ext cx="180022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10"/>
          <p:cNvPicPr>
            <a:picLocks noChangeAspect="1" noChangeArrowheads="1"/>
          </p:cNvPicPr>
          <p:nvPr/>
        </p:nvPicPr>
        <p:blipFill>
          <a:blip r:embed="rId3"/>
          <a:srcRect l="31445" t="21260" r="30893" b="11632"/>
          <a:stretch>
            <a:fillRect/>
          </a:stretch>
        </p:blipFill>
        <p:spPr bwMode="auto">
          <a:xfrm>
            <a:off x="3203575" y="4443413"/>
            <a:ext cx="223202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11"/>
          <p:cNvPicPr>
            <a:picLocks noChangeAspect="1" noChangeArrowheads="1"/>
          </p:cNvPicPr>
          <p:nvPr/>
        </p:nvPicPr>
        <p:blipFill>
          <a:blip r:embed="rId4"/>
          <a:srcRect l="34543" t="36502" r="33057" b="10236"/>
          <a:stretch>
            <a:fillRect/>
          </a:stretch>
        </p:blipFill>
        <p:spPr bwMode="auto">
          <a:xfrm>
            <a:off x="5530850" y="4437063"/>
            <a:ext cx="24257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0" dirty="0" smtClean="0">
                <a:solidFill>
                  <a:srgbClr val="FFFF00"/>
                </a:solidFill>
              </a:rPr>
              <a:t>Fournier </a:t>
            </a:r>
            <a:r>
              <a:rPr lang="fr-FR" altLang="fr-FR" b="0" dirty="0" err="1" smtClean="0">
                <a:solidFill>
                  <a:srgbClr val="FFFF00"/>
                </a:solidFill>
              </a:rPr>
              <a:t>gangrene</a:t>
            </a:r>
            <a:endParaRPr lang="fr-FR" altLang="fr-FR" b="0" dirty="0" smtClean="0">
              <a:solidFill>
                <a:srgbClr val="FFFF00"/>
              </a:solidFill>
            </a:endParaRPr>
          </a:p>
        </p:txBody>
      </p:sp>
      <p:sp>
        <p:nvSpPr>
          <p:cNvPr id="716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fr-FR" sz="2800" b="0" smtClean="0">
                <a:cs typeface="Times New Roman" pitchFamily="18" charset="0"/>
              </a:rPr>
              <a:t>It is a necrotizing fasciitis involving genital, perianal and peri anal areas</a:t>
            </a:r>
            <a:r>
              <a:rPr lang="fr-FR" altLang="fr-FR" sz="2800" b="0" smtClean="0">
                <a:cs typeface="Times New Roman" pitchFamily="18" charset="0"/>
              </a:rPr>
              <a:t> .</a:t>
            </a:r>
          </a:p>
          <a:p>
            <a:pPr algn="just" eaLnBrk="1" hangingPunct="1"/>
            <a:r>
              <a:rPr lang="en-US" altLang="fr-FR" sz="2800" b="0" smtClean="0">
                <a:cs typeface="Times New Roman" pitchFamily="18" charset="0"/>
              </a:rPr>
              <a:t>It is crucial to rapidly make the diagnosis because surgical treatment is urgently required. Even if the diagnosis is often made on a clinical basis, imaging may also allow early diagnosis and precise knowledge of the spread of the disease.</a:t>
            </a:r>
            <a:endParaRPr lang="fr-FR" altLang="fr-FR" sz="2800" b="0" smtClean="0">
              <a:cs typeface="Times New Roman" pitchFamily="18" charset="0"/>
            </a:endParaRPr>
          </a:p>
          <a:p>
            <a:endParaRPr lang="fr-FR" altLang="fr-FR" smtClean="0"/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0" y="60960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en-GB" altLang="fr-FR" sz="1400"/>
              <a:t>Levenson RB, Singh AK, Novelline RA. (2008) Fournier gangrene: Role of imaging . Radiographics 28:519-28</a:t>
            </a:r>
            <a:r>
              <a:rPr lang="en-GB" altLang="fr-FR" sz="1200"/>
              <a:t> </a:t>
            </a:r>
            <a:endParaRPr lang="fr-FR" altLang="fr-FR" sz="1200"/>
          </a:p>
          <a:p>
            <a:pPr lvl="4">
              <a:spcBef>
                <a:spcPct val="50000"/>
              </a:spcBef>
              <a:buFontTx/>
              <a:buChar char="»"/>
            </a:pPr>
            <a:endParaRPr lang="fr-FR" altLang="fr-FR" sz="12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2000"/>
            <a:ext cx="35052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800" smtClean="0">
                <a:solidFill>
                  <a:schemeClr val="hlink"/>
                </a:solidFill>
                <a:cs typeface="Arial" charset="0"/>
              </a:rPr>
              <a:t>	</a:t>
            </a:r>
            <a:r>
              <a:rPr lang="fr-FR" altLang="fr-FR" sz="2400" b="0" smtClean="0">
                <a:cs typeface="Arial" charset="0"/>
              </a:rPr>
              <a:t>Fournier’s Gangrene: inflammatory infiltration of the left ischio-anal fossa associated with a small abscess, highlighted on diffusion weighted images and on enhanced images</a:t>
            </a:r>
          </a:p>
        </p:txBody>
      </p:sp>
      <p:pic>
        <p:nvPicPr>
          <p:cNvPr id="72707" name="Image 7" descr="abces T2.jpg"/>
          <p:cNvPicPr>
            <a:picLocks noGrp="1" noChangeAspect="1"/>
          </p:cNvPicPr>
          <p:nvPr>
            <p:ph type="title"/>
          </p:nvPr>
        </p:nvPicPr>
        <p:blipFill>
          <a:blip r:embed="rId3">
            <a:lum bright="12000"/>
          </a:blip>
          <a:srcRect l="17773" t="20703" r="8984" b="11914"/>
          <a:stretch>
            <a:fillRect/>
          </a:stretch>
        </p:blipFill>
        <p:spPr>
          <a:xfrm>
            <a:off x="6096000" y="152400"/>
            <a:ext cx="2667000" cy="2057400"/>
          </a:xfrm>
          <a:noFill/>
        </p:spPr>
      </p:pic>
      <p:pic>
        <p:nvPicPr>
          <p:cNvPr id="72708" name="Image 6" descr="ABCES SPÄIR.jpg"/>
          <p:cNvPicPr>
            <a:picLocks noGrp="1" noChangeAspect="1"/>
          </p:cNvPicPr>
          <p:nvPr>
            <p:ph type="chart" sz="half" idx="2"/>
          </p:nvPr>
        </p:nvPicPr>
        <p:blipFill>
          <a:blip r:embed="rId4">
            <a:lum bright="12000"/>
          </a:blip>
          <a:srcRect l="17578" t="29297" r="6250" b="9180"/>
          <a:stretch>
            <a:fillRect/>
          </a:stretch>
        </p:blipFill>
        <p:spPr>
          <a:xfrm>
            <a:off x="6172200" y="2362200"/>
            <a:ext cx="2590800" cy="2092325"/>
          </a:xfrm>
          <a:noFill/>
        </p:spPr>
      </p:pic>
      <p:pic>
        <p:nvPicPr>
          <p:cNvPr id="72709" name="Image 5" descr="ABCES GADO.jpg"/>
          <p:cNvPicPr>
            <a:picLocks noChangeAspect="1"/>
          </p:cNvPicPr>
          <p:nvPr/>
        </p:nvPicPr>
        <p:blipFill>
          <a:blip r:embed="rId5">
            <a:lum bright="6000"/>
          </a:blip>
          <a:srcRect l="24609" t="21085" r="16516" b="15686"/>
          <a:stretch>
            <a:fillRect/>
          </a:stretch>
        </p:blipFill>
        <p:spPr bwMode="auto">
          <a:xfrm>
            <a:off x="6019800" y="4581525"/>
            <a:ext cx="26558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Image 3" descr="ABCES ADC.jpg"/>
          <p:cNvPicPr>
            <a:picLocks noChangeAspect="1"/>
          </p:cNvPicPr>
          <p:nvPr/>
        </p:nvPicPr>
        <p:blipFill>
          <a:blip r:embed="rId6">
            <a:lum bright="6000"/>
          </a:blip>
          <a:srcRect l="2899" t="23187"/>
          <a:stretch>
            <a:fillRect/>
          </a:stretch>
        </p:blipFill>
        <p:spPr bwMode="auto">
          <a:xfrm>
            <a:off x="3200400" y="4611688"/>
            <a:ext cx="27432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Image 4" descr="ABCES B 1000.jpg"/>
          <p:cNvPicPr>
            <a:picLocks noChangeAspect="1"/>
          </p:cNvPicPr>
          <p:nvPr/>
        </p:nvPicPr>
        <p:blipFill>
          <a:blip r:embed="rId7">
            <a:lum bright="-6000"/>
          </a:blip>
          <a:srcRect l="14844" t="20703" r="8984"/>
          <a:stretch>
            <a:fillRect/>
          </a:stretch>
        </p:blipFill>
        <p:spPr bwMode="auto">
          <a:xfrm>
            <a:off x="228600" y="4557713"/>
            <a:ext cx="28194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ZoneTexte 18"/>
          <p:cNvSpPr txBox="1">
            <a:spLocks noChangeArrowheads="1"/>
          </p:cNvSpPr>
          <p:nvPr/>
        </p:nvSpPr>
        <p:spPr bwMode="auto">
          <a:xfrm>
            <a:off x="8153400" y="304800"/>
            <a:ext cx="490538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72713" name="ZoneTexte 21"/>
          <p:cNvSpPr txBox="1">
            <a:spLocks noChangeArrowheads="1"/>
          </p:cNvSpPr>
          <p:nvPr/>
        </p:nvSpPr>
        <p:spPr bwMode="auto">
          <a:xfrm>
            <a:off x="4419600" y="4800600"/>
            <a:ext cx="1392238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>
                <a:solidFill>
                  <a:schemeClr val="bg1"/>
                </a:solidFill>
              </a:rPr>
              <a:t>Diff b 1000</a:t>
            </a:r>
          </a:p>
        </p:txBody>
      </p:sp>
      <p:sp>
        <p:nvSpPr>
          <p:cNvPr id="72714" name="ZoneTexte 20"/>
          <p:cNvSpPr txBox="1">
            <a:spLocks noChangeArrowheads="1"/>
          </p:cNvSpPr>
          <p:nvPr/>
        </p:nvSpPr>
        <p:spPr bwMode="auto">
          <a:xfrm>
            <a:off x="1676400" y="4724400"/>
            <a:ext cx="12319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>
                <a:solidFill>
                  <a:schemeClr val="bg1"/>
                </a:solidFill>
              </a:rPr>
              <a:t>Diff ADC</a:t>
            </a:r>
          </a:p>
        </p:txBody>
      </p:sp>
      <p:sp>
        <p:nvSpPr>
          <p:cNvPr id="72715" name="Line 16"/>
          <p:cNvSpPr>
            <a:spLocks noChangeShapeType="1"/>
          </p:cNvSpPr>
          <p:nvPr/>
        </p:nvSpPr>
        <p:spPr bwMode="auto">
          <a:xfrm>
            <a:off x="990600" y="5562600"/>
            <a:ext cx="68580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16" name="Line 17"/>
          <p:cNvSpPr>
            <a:spLocks noChangeShapeType="1"/>
          </p:cNvSpPr>
          <p:nvPr/>
        </p:nvSpPr>
        <p:spPr bwMode="auto">
          <a:xfrm>
            <a:off x="3962400" y="5486400"/>
            <a:ext cx="68580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17" name="Line 18"/>
          <p:cNvSpPr>
            <a:spLocks noChangeShapeType="1"/>
          </p:cNvSpPr>
          <p:nvPr/>
        </p:nvSpPr>
        <p:spPr bwMode="auto">
          <a:xfrm>
            <a:off x="6705600" y="5638800"/>
            <a:ext cx="68580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18" name="Line 19"/>
          <p:cNvSpPr>
            <a:spLocks noChangeShapeType="1"/>
          </p:cNvSpPr>
          <p:nvPr/>
        </p:nvSpPr>
        <p:spPr bwMode="auto">
          <a:xfrm>
            <a:off x="6781800" y="3429000"/>
            <a:ext cx="68580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19" name="Line 20"/>
          <p:cNvSpPr>
            <a:spLocks noChangeShapeType="1"/>
          </p:cNvSpPr>
          <p:nvPr/>
        </p:nvSpPr>
        <p:spPr bwMode="auto">
          <a:xfrm>
            <a:off x="6781800" y="1371600"/>
            <a:ext cx="68580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457200" y="533400"/>
            <a:ext cx="4049713" cy="2824163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Main </a:t>
            </a: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anatomic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criteria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Fistula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type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Simple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Complex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Horseshoe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Ano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-vaginal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Relationship </a:t>
            </a: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with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levator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ani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muscle</a:t>
            </a: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4648200" y="558800"/>
            <a:ext cx="4038600" cy="27940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Parks’classification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Intersphincteric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Transsphincteric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Suprasphincteric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Extrasphincteric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Openings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endParaRPr lang="fr-FR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4724400" y="3657600"/>
            <a:ext cx="3962400" cy="2743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Others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Presence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a </a:t>
            </a: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seton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Distant extension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Sphincteric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ring </a:t>
            </a: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abnormalities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(rupture…)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fr-FR" sz="1800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468313" y="3657600"/>
            <a:ext cx="4027487" cy="2743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Inflammation </a:t>
            </a: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criteria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Fistula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Hypersignal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T2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fr-FR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Enhancement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Abscess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–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Rectal </a:t>
            </a:r>
            <a:r>
              <a:rPr 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wall</a:t>
            </a: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9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67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6624638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5400" dirty="0">
                <a:solidFill>
                  <a:srgbClr val="FFFF00"/>
                </a:solidFill>
                <a:latin typeface="+mn-lt"/>
              </a:rPr>
              <a:t>MRI Technique 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>
            <a:normAutofit/>
          </a:bodyPr>
          <a:lstStyle/>
          <a:p>
            <a:r>
              <a:rPr lang="fr-FR" altLang="fr-FR" sz="2800" dirty="0" smtClean="0">
                <a:latin typeface="Calibri" panose="020F0502020204030204" pitchFamily="34" charset="0"/>
              </a:rPr>
              <a:t>1.5 Tesla </a:t>
            </a:r>
            <a:r>
              <a:rPr lang="fr-FR" altLang="fr-FR" sz="2800" dirty="0" smtClean="0">
                <a:latin typeface="Calibri" panose="020F0502020204030204" pitchFamily="34" charset="0"/>
              </a:rPr>
              <a:t>or </a:t>
            </a:r>
            <a:r>
              <a:rPr lang="fr-FR" altLang="fr-FR" sz="2800" dirty="0" smtClean="0">
                <a:latin typeface="Calibri" panose="020F0502020204030204" pitchFamily="34" charset="0"/>
              </a:rPr>
              <a:t>3 T</a:t>
            </a:r>
          </a:p>
          <a:p>
            <a:r>
              <a:rPr lang="fr-FR" altLang="fr-FR" sz="2800" dirty="0" err="1" smtClean="0">
                <a:latin typeface="Calibri" panose="020F0502020204030204" pitchFamily="34" charset="0"/>
              </a:rPr>
              <a:t>Phased-array</a:t>
            </a:r>
            <a:r>
              <a:rPr lang="fr-FR" altLang="fr-FR" sz="2800" dirty="0" smtClean="0">
                <a:latin typeface="Calibri" panose="020F0502020204030204" pitchFamily="34" charset="0"/>
              </a:rPr>
              <a:t> </a:t>
            </a:r>
            <a:r>
              <a:rPr lang="fr-FR" altLang="fr-FR" sz="2800" dirty="0" err="1" smtClean="0">
                <a:latin typeface="Calibri" panose="020F0502020204030204" pitchFamily="34" charset="0"/>
              </a:rPr>
              <a:t>coil</a:t>
            </a:r>
            <a:r>
              <a:rPr lang="fr-FR" altLang="fr-FR" sz="2800" dirty="0" smtClean="0">
                <a:latin typeface="Calibri" panose="020F0502020204030204" pitchFamily="34" charset="0"/>
              </a:rPr>
              <a:t>, </a:t>
            </a:r>
            <a:r>
              <a:rPr lang="fr-FR" altLang="fr-FR" sz="2800" dirty="0" err="1" smtClean="0">
                <a:latin typeface="Calibri" panose="020F0502020204030204" pitchFamily="34" charset="0"/>
              </a:rPr>
              <a:t>without</a:t>
            </a:r>
            <a:r>
              <a:rPr lang="fr-FR" altLang="fr-FR" sz="2800" dirty="0" smtClean="0">
                <a:latin typeface="Calibri" panose="020F0502020204030204" pitchFamily="34" charset="0"/>
              </a:rPr>
              <a:t> </a:t>
            </a:r>
            <a:r>
              <a:rPr lang="fr-FR" altLang="fr-FR" sz="2800" dirty="0" err="1" smtClean="0">
                <a:latin typeface="Calibri" panose="020F0502020204030204" pitchFamily="34" charset="0"/>
              </a:rPr>
              <a:t>any</a:t>
            </a:r>
            <a:r>
              <a:rPr lang="fr-FR" altLang="fr-FR" sz="2800" dirty="0" smtClean="0">
                <a:latin typeface="Calibri" panose="020F0502020204030204" pitchFamily="34" charset="0"/>
              </a:rPr>
              <a:t> </a:t>
            </a:r>
            <a:r>
              <a:rPr lang="fr-FR" altLang="fr-FR" sz="2800" dirty="0" err="1" smtClean="0">
                <a:latin typeface="Calibri" panose="020F0502020204030204" pitchFamily="34" charset="0"/>
              </a:rPr>
              <a:t>preparation</a:t>
            </a:r>
            <a:r>
              <a:rPr lang="fr-FR" altLang="fr-FR" sz="2800" dirty="0" smtClean="0">
                <a:latin typeface="Calibri" panose="020F0502020204030204" pitchFamily="34" charset="0"/>
              </a:rPr>
              <a:t> </a:t>
            </a:r>
            <a:r>
              <a:rPr lang="fr-FR" altLang="fr-FR" sz="2800" dirty="0" err="1" smtClean="0">
                <a:latin typeface="Calibri" panose="020F0502020204030204" pitchFamily="34" charset="0"/>
              </a:rPr>
              <a:t>nor</a:t>
            </a:r>
            <a:r>
              <a:rPr lang="fr-FR" altLang="fr-FR" sz="2800" dirty="0" smtClean="0">
                <a:latin typeface="Calibri" panose="020F0502020204030204" pitchFamily="34" charset="0"/>
              </a:rPr>
              <a:t> </a:t>
            </a:r>
            <a:r>
              <a:rPr lang="fr-FR" altLang="fr-FR" sz="2800" dirty="0" err="1" smtClean="0">
                <a:latin typeface="Calibri" panose="020F0502020204030204" pitchFamily="34" charset="0"/>
              </a:rPr>
              <a:t>endorectal</a:t>
            </a:r>
            <a:r>
              <a:rPr lang="fr-FR" altLang="fr-FR" sz="2800" dirty="0" smtClean="0">
                <a:latin typeface="Calibri" panose="020F0502020204030204" pitchFamily="34" charset="0"/>
              </a:rPr>
              <a:t> probe. </a:t>
            </a:r>
          </a:p>
        </p:txBody>
      </p:sp>
    </p:spTree>
    <p:extLst>
      <p:ext uri="{BB962C8B-B14F-4D97-AF65-F5344CB8AC3E}">
        <p14:creationId xmlns:p14="http://schemas.microsoft.com/office/powerpoint/2010/main" xmlns="" val="33937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69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6697662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72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66262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6481762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770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4801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64801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81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9119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4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100888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86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7129462" cy="71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890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100888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91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70580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5400" dirty="0" err="1">
                <a:solidFill>
                  <a:srgbClr val="FFFF00"/>
                </a:solidFill>
                <a:latin typeface="+mn-lt"/>
              </a:rPr>
              <a:t>Sequences</a:t>
            </a:r>
            <a:endParaRPr lang="fr-FR" altLang="fr-FR" sz="5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214313" y="1981200"/>
            <a:ext cx="8786812" cy="4114800"/>
          </a:xfrm>
        </p:spPr>
        <p:txBody>
          <a:bodyPr/>
          <a:lstStyle/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fr-FR" altLang="fr-FR" dirty="0" err="1">
                <a:latin typeface="Calibri" panose="020F0502020204030204" pitchFamily="34" charset="0"/>
              </a:rPr>
              <a:t>Anatomical</a:t>
            </a:r>
            <a:r>
              <a:rPr lang="fr-FR" altLang="fr-FR" dirty="0">
                <a:latin typeface="Calibri" panose="020F0502020204030204" pitchFamily="34" charset="0"/>
              </a:rPr>
              <a:t> </a:t>
            </a:r>
            <a:r>
              <a:rPr lang="fr-FR" altLang="fr-FR" dirty="0" err="1">
                <a:latin typeface="Calibri" panose="020F0502020204030204" pitchFamily="34" charset="0"/>
              </a:rPr>
              <a:t>sequences</a:t>
            </a:r>
            <a:endParaRPr lang="fr-FR" altLang="fr-FR" dirty="0">
              <a:latin typeface="Calibri" panose="020F0502020204030204" pitchFamily="34" charset="0"/>
            </a:endParaRP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fr-FR" altLang="fr-FR" sz="2400" dirty="0" err="1" smtClean="0">
                <a:latin typeface="Calibri" panose="020F0502020204030204" pitchFamily="34" charset="0"/>
              </a:rPr>
              <a:t>Sag</a:t>
            </a:r>
            <a:r>
              <a:rPr lang="fr-FR" altLang="fr-FR" sz="2400" dirty="0" smtClean="0">
                <a:latin typeface="Calibri" panose="020F0502020204030204" pitchFamily="34" charset="0"/>
              </a:rPr>
              <a:t> T2</a:t>
            </a: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alibri" panose="020F0502020204030204" pitchFamily="34" charset="0"/>
              </a:rPr>
              <a:t>Axial T2</a:t>
            </a:r>
            <a:endParaRPr lang="fr-FR" altLang="fr-FR" sz="2800" dirty="0" smtClean="0">
              <a:latin typeface="Calibri" panose="020F050202020403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fr-FR" altLang="fr-FR" dirty="0" smtClean="0">
                <a:latin typeface="Calibri" panose="020F0502020204030204" pitchFamily="34" charset="0"/>
              </a:rPr>
              <a:t>Imaging of </a:t>
            </a:r>
            <a:r>
              <a:rPr lang="fr-FR" altLang="fr-FR" dirty="0" err="1" smtClean="0">
                <a:latin typeface="Calibri" panose="020F0502020204030204" pitchFamily="34" charset="0"/>
              </a:rPr>
              <a:t>edema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alibri" panose="020F0502020204030204" pitchFamily="34" charset="0"/>
              </a:rPr>
              <a:t>STIR</a:t>
            </a: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alibri" panose="020F0502020204030204" pitchFamily="34" charset="0"/>
              </a:rPr>
              <a:t>Fat-</a:t>
            </a:r>
            <a:r>
              <a:rPr lang="fr-FR" altLang="fr-FR" dirty="0" err="1" smtClean="0">
                <a:latin typeface="Calibri" panose="020F0502020204030204" pitchFamily="34" charset="0"/>
              </a:rPr>
              <a:t>suppressed</a:t>
            </a:r>
            <a:r>
              <a:rPr lang="fr-FR" altLang="fr-FR" dirty="0" smtClean="0">
                <a:latin typeface="Calibri" panose="020F0502020204030204" pitchFamily="34" charset="0"/>
              </a:rPr>
              <a:t> T2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fr-FR" altLang="fr-FR" dirty="0" smtClean="0">
                <a:latin typeface="Calibri" panose="020F0502020204030204" pitchFamily="34" charset="0"/>
              </a:rPr>
              <a:t>Imaging of </a:t>
            </a:r>
            <a:r>
              <a:rPr lang="fr-FR" altLang="fr-FR" dirty="0" err="1" smtClean="0">
                <a:latin typeface="Calibri" panose="020F0502020204030204" pitchFamily="34" charset="0"/>
              </a:rPr>
              <a:t>enhancement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fr-FR" altLang="fr-FR" dirty="0">
                <a:latin typeface="Calibri" panose="020F0502020204030204" pitchFamily="34" charset="0"/>
              </a:rPr>
              <a:t>Gadolinium</a:t>
            </a:r>
          </a:p>
        </p:txBody>
      </p:sp>
    </p:spTree>
    <p:extLst>
      <p:ext uri="{BB962C8B-B14F-4D97-AF65-F5344CB8AC3E}">
        <p14:creationId xmlns:p14="http://schemas.microsoft.com/office/powerpoint/2010/main" xmlns="" val="13185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93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6985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96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985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98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7416800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010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7561262" cy="75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03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33375"/>
            <a:ext cx="705643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05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7273925" cy="72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8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72009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10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69119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130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-26988"/>
            <a:ext cx="7488237" cy="74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15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-100013"/>
            <a:ext cx="7416800" cy="74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altLang="fr-FR" sz="5400" dirty="0">
                <a:solidFill>
                  <a:srgbClr val="FFFF00"/>
                </a:solidFill>
                <a:latin typeface="+mn-lt"/>
              </a:rPr>
              <a:t>How to </a:t>
            </a:r>
            <a:r>
              <a:rPr lang="fr-FR" altLang="fr-FR" sz="5400" dirty="0" err="1">
                <a:solidFill>
                  <a:srgbClr val="FFFF00"/>
                </a:solidFill>
                <a:latin typeface="+mn-lt"/>
              </a:rPr>
              <a:t>choose</a:t>
            </a:r>
            <a:r>
              <a:rPr lang="fr-FR" altLang="fr-FR" sz="5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altLang="fr-FR" sz="5400" dirty="0" err="1">
                <a:solidFill>
                  <a:srgbClr val="FFFF00"/>
                </a:solidFill>
                <a:latin typeface="+mn-lt"/>
              </a:rPr>
              <a:t>sequences</a:t>
            </a:r>
            <a:r>
              <a:rPr lang="fr-FR" altLang="fr-FR" sz="5400" dirty="0">
                <a:solidFill>
                  <a:srgbClr val="FFFF00"/>
                </a:solidFill>
                <a:latin typeface="+mn-lt"/>
              </a:rPr>
              <a:t> ?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42875" y="2028825"/>
            <a:ext cx="4957763" cy="4114800"/>
          </a:xfrm>
        </p:spPr>
        <p:txBody>
          <a:bodyPr>
            <a:noAutofit/>
          </a:bodyPr>
          <a:lstStyle/>
          <a:p>
            <a:r>
              <a:rPr lang="fr-FR" altLang="fr-FR" dirty="0">
                <a:latin typeface="Calibri" panose="020F0502020204030204" pitchFamily="34" charset="0"/>
              </a:rPr>
              <a:t>T2 </a:t>
            </a:r>
            <a:r>
              <a:rPr lang="fr-FR" altLang="fr-FR" dirty="0" err="1">
                <a:latin typeface="Calibri" panose="020F0502020204030204" pitchFamily="34" charset="0"/>
              </a:rPr>
              <a:t>Fsup</a:t>
            </a:r>
            <a:r>
              <a:rPr lang="fr-FR" altLang="fr-FR" dirty="0">
                <a:latin typeface="Calibri" panose="020F0502020204030204" pitchFamily="34" charset="0"/>
              </a:rPr>
              <a:t>/STIR</a:t>
            </a:r>
          </a:p>
          <a:p>
            <a:pPr marL="742950" lvl="2" indent="-342900"/>
            <a:r>
              <a:rPr lang="fr-FR" altLang="fr-FR" sz="2000" dirty="0">
                <a:latin typeface="Calibri" panose="020F0502020204030204" pitchFamily="34" charset="0"/>
              </a:rPr>
              <a:t>Simple</a:t>
            </a:r>
          </a:p>
          <a:p>
            <a:pPr marL="742950" lvl="2" indent="-342900"/>
            <a:r>
              <a:rPr lang="fr-FR" altLang="fr-FR" sz="2000" dirty="0">
                <a:latin typeface="Calibri" panose="020F0502020204030204" pitchFamily="34" charset="0"/>
              </a:rPr>
              <a:t>No injection</a:t>
            </a:r>
          </a:p>
          <a:p>
            <a:pPr marL="742950" lvl="2" indent="-342900"/>
            <a:r>
              <a:rPr lang="fr-FR" altLang="fr-FR" sz="2000" dirty="0">
                <a:latin typeface="Calibri" panose="020F0502020204030204" pitchFamily="34" charset="0"/>
              </a:rPr>
              <a:t>High signal </a:t>
            </a:r>
            <a:r>
              <a:rPr lang="fr-FR" altLang="fr-FR" sz="2000" dirty="0" err="1">
                <a:latin typeface="Calibri" panose="020F0502020204030204" pitchFamily="34" charset="0"/>
              </a:rPr>
              <a:t>intensity</a:t>
            </a:r>
            <a:r>
              <a:rPr lang="fr-FR" altLang="fr-FR" sz="2000" dirty="0">
                <a:latin typeface="Calibri" panose="020F0502020204030204" pitchFamily="34" charset="0"/>
              </a:rPr>
              <a:t> of the </a:t>
            </a:r>
            <a:r>
              <a:rPr lang="fr-FR" altLang="fr-FR" sz="2000" dirty="0" err="1">
                <a:latin typeface="Calibri" panose="020F0502020204030204" pitchFamily="34" charset="0"/>
              </a:rPr>
              <a:t>inflammatory</a:t>
            </a:r>
            <a:r>
              <a:rPr lang="fr-FR" altLang="fr-FR" sz="2000" dirty="0">
                <a:latin typeface="Calibri" panose="020F0502020204030204" pitchFamily="34" charset="0"/>
              </a:rPr>
              <a:t> tract</a:t>
            </a:r>
          </a:p>
          <a:p>
            <a:pPr marL="742950" lvl="2" indent="-342900"/>
            <a:r>
              <a:rPr lang="fr-FR" altLang="fr-FR" sz="2000" dirty="0" err="1">
                <a:latin typeface="Calibri" panose="020F0502020204030204" pitchFamily="34" charset="0"/>
              </a:rPr>
              <a:t>Fibrous</a:t>
            </a:r>
            <a:r>
              <a:rPr lang="fr-FR" altLang="fr-FR" sz="2000" dirty="0">
                <a:latin typeface="Calibri" panose="020F0502020204030204" pitchFamily="34" charset="0"/>
              </a:rPr>
              <a:t> areas </a:t>
            </a:r>
            <a:r>
              <a:rPr lang="fr-FR" altLang="fr-FR" sz="2000" dirty="0" err="1">
                <a:latin typeface="Calibri" panose="020F0502020204030204" pitchFamily="34" charset="0"/>
              </a:rPr>
              <a:t>low</a:t>
            </a:r>
            <a:r>
              <a:rPr lang="fr-FR" altLang="fr-FR" sz="2000" dirty="0">
                <a:latin typeface="Calibri" panose="020F0502020204030204" pitchFamily="34" charset="0"/>
              </a:rPr>
              <a:t> signal </a:t>
            </a:r>
            <a:r>
              <a:rPr lang="fr-FR" altLang="fr-FR" sz="2000" dirty="0" err="1">
                <a:latin typeface="Calibri" panose="020F0502020204030204" pitchFamily="34" charset="0"/>
              </a:rPr>
              <a:t>intensity</a:t>
            </a:r>
            <a:endParaRPr lang="fr-FR" altLang="fr-FR" sz="2000" dirty="0">
              <a:latin typeface="Calibri" panose="020F0502020204030204" pitchFamily="34" charset="0"/>
            </a:endParaRPr>
          </a:p>
          <a:p>
            <a:pPr marL="742950" lvl="2" indent="-342900"/>
            <a:r>
              <a:rPr lang="fr-FR" altLang="fr-FR" sz="2000" dirty="0" err="1">
                <a:latin typeface="Calibri" panose="020F0502020204030204" pitchFamily="34" charset="0"/>
              </a:rPr>
              <a:t>Less</a:t>
            </a:r>
            <a:r>
              <a:rPr lang="fr-FR" altLang="fr-FR" sz="2000" dirty="0">
                <a:latin typeface="Calibri" panose="020F0502020204030204" pitchFamily="34" charset="0"/>
              </a:rPr>
              <a:t> sensitive for </a:t>
            </a:r>
            <a:r>
              <a:rPr lang="fr-FR" altLang="fr-FR" sz="2000" dirty="0" err="1">
                <a:latin typeface="Calibri" panose="020F0502020204030204" pitchFamily="34" charset="0"/>
              </a:rPr>
              <a:t>very</a:t>
            </a:r>
            <a:r>
              <a:rPr lang="fr-FR" altLang="fr-FR" sz="2000" dirty="0"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latin typeface="Calibri" panose="020F0502020204030204" pitchFamily="34" charset="0"/>
              </a:rPr>
              <a:t>thin</a:t>
            </a:r>
            <a:r>
              <a:rPr lang="fr-FR" altLang="fr-FR" sz="2000" dirty="0">
                <a:latin typeface="Calibri" panose="020F0502020204030204" pitchFamily="34" charset="0"/>
              </a:rPr>
              <a:t> tracts </a:t>
            </a:r>
          </a:p>
          <a:p>
            <a:pPr marL="742950" lvl="2" indent="-342900"/>
            <a:r>
              <a:rPr lang="fr-FR" altLang="fr-FR" sz="2000" dirty="0" err="1">
                <a:latin typeface="Calibri" panose="020F0502020204030204" pitchFamily="34" charset="0"/>
              </a:rPr>
              <a:t>Difficult</a:t>
            </a:r>
            <a:r>
              <a:rPr lang="fr-FR" altLang="fr-FR" sz="2000" dirty="0">
                <a:latin typeface="Calibri" panose="020F0502020204030204" pitchFamily="34" charset="0"/>
              </a:rPr>
              <a:t> to </a:t>
            </a:r>
            <a:r>
              <a:rPr lang="fr-FR" altLang="fr-FR" sz="2000" dirty="0" err="1">
                <a:latin typeface="Calibri" panose="020F0502020204030204" pitchFamily="34" charset="0"/>
              </a:rPr>
              <a:t>differentiate</a:t>
            </a:r>
            <a:r>
              <a:rPr lang="fr-FR" altLang="fr-FR" sz="2000" dirty="0">
                <a:latin typeface="Calibri" panose="020F0502020204030204" pitchFamily="34" charset="0"/>
              </a:rPr>
              <a:t> inflammation </a:t>
            </a:r>
            <a:r>
              <a:rPr lang="fr-FR" altLang="fr-FR" sz="2000" dirty="0" err="1">
                <a:latin typeface="Calibri" panose="020F0502020204030204" pitchFamily="34" charset="0"/>
              </a:rPr>
              <a:t>from</a:t>
            </a:r>
            <a:r>
              <a:rPr lang="fr-FR" altLang="fr-FR" sz="2000" dirty="0"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latin typeface="Calibri" panose="020F0502020204030204" pitchFamily="34" charset="0"/>
              </a:rPr>
              <a:t>fluid</a:t>
            </a:r>
            <a:r>
              <a:rPr lang="fr-FR" altLang="fr-FR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340" name="ZoneTexte 3"/>
          <p:cNvSpPr txBox="1">
            <a:spLocks noChangeArrowheads="1"/>
          </p:cNvSpPr>
          <p:nvPr/>
        </p:nvSpPr>
        <p:spPr bwMode="auto">
          <a:xfrm>
            <a:off x="285750" y="6286500"/>
            <a:ext cx="2964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dirty="0">
                <a:latin typeface="Calibri" panose="020F0502020204030204" pitchFamily="34" charset="0"/>
              </a:rPr>
              <a:t>HALLIGAN </a:t>
            </a:r>
            <a:r>
              <a:rPr lang="fr-FR" altLang="fr-FR" sz="2000" dirty="0" err="1" smtClean="0">
                <a:latin typeface="Calibri" panose="020F0502020204030204" pitchFamily="34" charset="0"/>
              </a:rPr>
              <a:t>Radiology</a:t>
            </a:r>
            <a:r>
              <a:rPr lang="fr-FR" altLang="fr-FR" sz="2000" dirty="0" smtClean="0">
                <a:latin typeface="Calibri" panose="020F0502020204030204" pitchFamily="34" charset="0"/>
              </a:rPr>
              <a:t> </a:t>
            </a:r>
            <a:r>
              <a:rPr lang="fr-FR" altLang="fr-FR" sz="2000" dirty="0">
                <a:latin typeface="Calibri" panose="020F0502020204030204" pitchFamily="34" charset="0"/>
              </a:rPr>
              <a:t>2006</a:t>
            </a:r>
          </a:p>
        </p:txBody>
      </p:sp>
      <p:pic>
        <p:nvPicPr>
          <p:cNvPr id="14341" name="Picture 5" descr="G:\azzedine\azzedine\guennifey apres tt spair\RS1205_14188003\73602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97" t="29297" r="23828" b="19920"/>
          <a:stretch>
            <a:fillRect/>
          </a:stretch>
        </p:blipFill>
        <p:spPr bwMode="auto">
          <a:xfrm>
            <a:off x="5857875" y="1357313"/>
            <a:ext cx="2571750" cy="2786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2" descr="G:\azzedine\azzedine\guennifey avant tt spair\RS1515 ZCQJ00401_13895913\62221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4" t="28125" r="23396" b="10938"/>
          <a:stretch>
            <a:fillRect/>
          </a:stretch>
        </p:blipFill>
        <p:spPr bwMode="auto">
          <a:xfrm>
            <a:off x="5857875" y="3963988"/>
            <a:ext cx="2571750" cy="2822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ZoneTexte 9"/>
          <p:cNvSpPr txBox="1">
            <a:spLocks noChangeArrowheads="1"/>
          </p:cNvSpPr>
          <p:nvPr/>
        </p:nvSpPr>
        <p:spPr bwMode="auto">
          <a:xfrm>
            <a:off x="6072188" y="1416050"/>
            <a:ext cx="134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>
                <a:solidFill>
                  <a:schemeClr val="tx1"/>
                </a:solidFill>
                <a:latin typeface="Calibri" panose="020F0502020204030204" pitchFamily="34" charset="0"/>
              </a:rPr>
              <a:t>After tt STIR</a:t>
            </a:r>
          </a:p>
        </p:txBody>
      </p:sp>
      <p:sp>
        <p:nvSpPr>
          <p:cNvPr id="14344" name="ZoneTexte 10"/>
          <p:cNvSpPr txBox="1">
            <a:spLocks noChangeArrowheads="1"/>
          </p:cNvSpPr>
          <p:nvPr/>
        </p:nvSpPr>
        <p:spPr bwMode="auto">
          <a:xfrm>
            <a:off x="6224588" y="4059238"/>
            <a:ext cx="1491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>
              <a:defRPr b="1">
                <a:latin typeface="Calibri" panose="020F0502020204030204" pitchFamily="34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/>
              <a:t>Before</a:t>
            </a:r>
            <a:r>
              <a:rPr lang="fr-FR" altLang="fr-FR" dirty="0"/>
              <a:t> tt STIR</a:t>
            </a:r>
          </a:p>
        </p:txBody>
      </p:sp>
    </p:spTree>
    <p:extLst>
      <p:ext uri="{BB962C8B-B14F-4D97-AF65-F5344CB8AC3E}">
        <p14:creationId xmlns:p14="http://schemas.microsoft.com/office/powerpoint/2010/main" xmlns="" val="6826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17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100888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20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985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22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24535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250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-100013"/>
            <a:ext cx="756126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27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-242888"/>
            <a:ext cx="7704137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29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389813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2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-100013"/>
            <a:ext cx="756126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34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-458788"/>
            <a:ext cx="7920037" cy="792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370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-315913"/>
            <a:ext cx="7848600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39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-287338"/>
            <a:ext cx="7848600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85800" y="71438"/>
            <a:ext cx="7772400" cy="1143000"/>
          </a:xfrm>
        </p:spPr>
        <p:txBody>
          <a:bodyPr>
            <a:normAutofit/>
          </a:bodyPr>
          <a:lstStyle/>
          <a:p>
            <a:r>
              <a:rPr lang="fr-FR" altLang="fr-FR" sz="4900" dirty="0" err="1">
                <a:solidFill>
                  <a:srgbClr val="FFFF00"/>
                </a:solidFill>
                <a:latin typeface="+mn-lt"/>
              </a:rPr>
              <a:t>Sequences</a:t>
            </a:r>
            <a:endParaRPr lang="fr-FR" altLang="fr-FR" sz="49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500063" y="2266950"/>
            <a:ext cx="4743450" cy="4376738"/>
          </a:xfrm>
        </p:spPr>
        <p:txBody>
          <a:bodyPr>
            <a:normAutofit/>
          </a:bodyPr>
          <a:lstStyle/>
          <a:p>
            <a:r>
              <a:rPr lang="fr-FR" altLang="fr-FR" sz="2800" dirty="0">
                <a:latin typeface="Calibri" panose="020F0502020204030204" pitchFamily="34" charset="0"/>
              </a:rPr>
              <a:t>T1 </a:t>
            </a:r>
            <a:r>
              <a:rPr lang="fr-FR" altLang="fr-FR" sz="2800" dirty="0" err="1">
                <a:latin typeface="Calibri" panose="020F0502020204030204" pitchFamily="34" charset="0"/>
              </a:rPr>
              <a:t>Gado</a:t>
            </a:r>
            <a:r>
              <a:rPr lang="fr-FR" altLang="fr-FR" sz="2800" dirty="0">
                <a:latin typeface="Calibri" panose="020F0502020204030204" pitchFamily="34" charset="0"/>
              </a:rPr>
              <a:t> FS</a:t>
            </a:r>
          </a:p>
          <a:p>
            <a:pPr marL="742950" lvl="2" indent="-342900"/>
            <a:r>
              <a:rPr lang="fr-FR" altLang="fr-FR" dirty="0">
                <a:latin typeface="Calibri" panose="020F0502020204030204" pitchFamily="34" charset="0"/>
              </a:rPr>
              <a:t>Injection </a:t>
            </a:r>
          </a:p>
          <a:p>
            <a:pPr marL="742950" lvl="2" indent="-342900"/>
            <a:r>
              <a:rPr lang="fr-FR" altLang="fr-FR" dirty="0" err="1">
                <a:latin typeface="Calibri" panose="020F0502020204030204" pitchFamily="34" charset="0"/>
              </a:rPr>
              <a:t>Inflammatory</a:t>
            </a:r>
            <a:r>
              <a:rPr lang="fr-FR" altLang="fr-FR" dirty="0">
                <a:latin typeface="Calibri" panose="020F0502020204030204" pitchFamily="34" charset="0"/>
              </a:rPr>
              <a:t> tract white </a:t>
            </a:r>
          </a:p>
          <a:p>
            <a:pPr marL="742950" lvl="2" indent="-342900"/>
            <a:r>
              <a:rPr lang="fr-FR" altLang="fr-FR" dirty="0" err="1">
                <a:latin typeface="Calibri" panose="020F0502020204030204" pitchFamily="34" charset="0"/>
              </a:rPr>
              <a:t>Fibrosis</a:t>
            </a:r>
            <a:r>
              <a:rPr lang="fr-FR" altLang="fr-FR" dirty="0">
                <a:latin typeface="Calibri" panose="020F0502020204030204" pitchFamily="34" charset="0"/>
              </a:rPr>
              <a:t>/</a:t>
            </a:r>
            <a:r>
              <a:rPr lang="fr-FR" altLang="fr-FR" dirty="0" err="1">
                <a:latin typeface="Calibri" panose="020F0502020204030204" pitchFamily="34" charset="0"/>
              </a:rPr>
              <a:t>Fluid</a:t>
            </a:r>
            <a:r>
              <a:rPr lang="fr-FR" altLang="fr-FR" dirty="0">
                <a:latin typeface="Calibri" panose="020F0502020204030204" pitchFamily="34" charset="0"/>
              </a:rPr>
              <a:t> </a:t>
            </a:r>
            <a:r>
              <a:rPr lang="fr-FR" altLang="fr-FR" dirty="0" smtClean="0">
                <a:latin typeface="Calibri" panose="020F0502020204030204" pitchFamily="34" charset="0"/>
              </a:rPr>
              <a:t>black</a:t>
            </a:r>
          </a:p>
          <a:p>
            <a:pPr marL="742950" lvl="2" indent="-342900"/>
            <a:r>
              <a:rPr lang="fr-FR" altLang="fr-FR" dirty="0" smtClean="0">
                <a:latin typeface="Calibri" panose="020F0502020204030204" pitchFamily="34" charset="0"/>
              </a:rPr>
              <a:t>May </a:t>
            </a:r>
            <a:r>
              <a:rPr lang="fr-FR" altLang="fr-FR" dirty="0" err="1">
                <a:latin typeface="Calibri" panose="020F0502020204030204" pitchFamily="34" charset="0"/>
              </a:rPr>
              <a:t>overinterpret</a:t>
            </a:r>
            <a:r>
              <a:rPr lang="fr-FR" altLang="fr-FR" dirty="0">
                <a:latin typeface="Calibri" panose="020F0502020204030204" pitchFamily="34" charset="0"/>
              </a:rPr>
              <a:t> a </a:t>
            </a:r>
            <a:r>
              <a:rPr lang="fr-FR" altLang="fr-FR" dirty="0" err="1">
                <a:latin typeface="Calibri" panose="020F0502020204030204" pitchFamily="34" charset="0"/>
              </a:rPr>
              <a:t>healing</a:t>
            </a:r>
            <a:r>
              <a:rPr lang="fr-FR" altLang="fr-FR" dirty="0">
                <a:latin typeface="Calibri" panose="020F0502020204030204" pitchFamily="34" charset="0"/>
              </a:rPr>
              <a:t> </a:t>
            </a:r>
            <a:r>
              <a:rPr lang="fr-FR" altLang="fr-FR" dirty="0" err="1">
                <a:latin typeface="Calibri" panose="020F0502020204030204" pitchFamily="34" charset="0"/>
              </a:rPr>
              <a:t>fistula</a:t>
            </a:r>
            <a:endParaRPr lang="fr-FR" altLang="fr-FR" dirty="0">
              <a:latin typeface="Calibri" panose="020F0502020204030204" pitchFamily="34" charset="0"/>
            </a:endParaRPr>
          </a:p>
        </p:txBody>
      </p:sp>
      <p:pic>
        <p:nvPicPr>
          <p:cNvPr id="15364" name="Image 3" descr="quatro gad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35294" r="17145" b="10783"/>
          <a:stretch>
            <a:fillRect/>
          </a:stretch>
        </p:blipFill>
        <p:spPr bwMode="auto">
          <a:xfrm>
            <a:off x="5500688" y="1214438"/>
            <a:ext cx="3500437" cy="2667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Image 4" descr="quattro sti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3" t="34375" r="16797" b="18750"/>
          <a:stretch>
            <a:fillRect/>
          </a:stretch>
        </p:blipFill>
        <p:spPr bwMode="auto">
          <a:xfrm>
            <a:off x="5476875" y="4143375"/>
            <a:ext cx="3524250" cy="2643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ZoneTexte 5"/>
          <p:cNvSpPr txBox="1">
            <a:spLocks noChangeArrowheads="1"/>
          </p:cNvSpPr>
          <p:nvPr/>
        </p:nvSpPr>
        <p:spPr bwMode="auto">
          <a:xfrm>
            <a:off x="5572125" y="1285875"/>
            <a:ext cx="1241237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chemeClr val="tx1"/>
                </a:solidFill>
                <a:latin typeface="+mj-lt"/>
              </a:rPr>
              <a:t>T1 </a:t>
            </a:r>
            <a:r>
              <a:rPr lang="fr-FR" altLang="fr-FR" sz="1800" dirty="0" err="1">
                <a:solidFill>
                  <a:schemeClr val="tx1"/>
                </a:solidFill>
                <a:latin typeface="+mj-lt"/>
              </a:rPr>
              <a:t>Gado</a:t>
            </a:r>
            <a:r>
              <a:rPr lang="fr-FR" altLang="fr-FR" sz="1800" dirty="0">
                <a:solidFill>
                  <a:schemeClr val="tx1"/>
                </a:solidFill>
                <a:latin typeface="+mj-lt"/>
              </a:rPr>
              <a:t> FS</a:t>
            </a:r>
          </a:p>
        </p:txBody>
      </p:sp>
      <p:sp>
        <p:nvSpPr>
          <p:cNvPr id="15367" name="ZoneTexte 6"/>
          <p:cNvSpPr txBox="1">
            <a:spLocks noChangeArrowheads="1"/>
          </p:cNvSpPr>
          <p:nvPr/>
        </p:nvSpPr>
        <p:spPr bwMode="auto">
          <a:xfrm>
            <a:off x="8004175" y="6416675"/>
            <a:ext cx="7112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>
                <a:solidFill>
                  <a:schemeClr val="bg1"/>
                </a:solidFill>
              </a:rPr>
              <a:t>STIR</a:t>
            </a:r>
          </a:p>
        </p:txBody>
      </p:sp>
    </p:spTree>
    <p:extLst>
      <p:ext uri="{BB962C8B-B14F-4D97-AF65-F5344CB8AC3E}">
        <p14:creationId xmlns:p14="http://schemas.microsoft.com/office/powerpoint/2010/main" xmlns="" val="4904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41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-387350"/>
            <a:ext cx="7848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44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-171450"/>
            <a:ext cx="7632700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46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-387350"/>
            <a:ext cx="7993063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0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-387350"/>
            <a:ext cx="7848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51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-242888"/>
            <a:ext cx="7920037" cy="792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538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-242888"/>
            <a:ext cx="7704137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6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-242888"/>
            <a:ext cx="7848600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586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-242888"/>
            <a:ext cx="7559675" cy="75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610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-242888"/>
            <a:ext cx="7632700" cy="763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-458788"/>
            <a:ext cx="7920037" cy="792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1006</Words>
  <Application>Microsoft Office PowerPoint</Application>
  <PresentationFormat>Affichage à l'écran (4:3)</PresentationFormat>
  <Paragraphs>298</Paragraphs>
  <Slides>100</Slides>
  <Notes>51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100</vt:i4>
      </vt:variant>
    </vt:vector>
  </HeadingPairs>
  <TitlesOfParts>
    <vt:vector size="102" baseType="lpstr">
      <vt:lpstr>Thème Office</vt:lpstr>
      <vt:lpstr>Photo Editor Photo</vt:lpstr>
      <vt:lpstr>MRI of anal Fistula</vt:lpstr>
      <vt:lpstr>Objectives</vt:lpstr>
      <vt:lpstr>Fistula in ano</vt:lpstr>
      <vt:lpstr>WHY and WHEN MRI ?</vt:lpstr>
      <vt:lpstr>MRI Technique </vt:lpstr>
      <vt:lpstr>MRI Technique </vt:lpstr>
      <vt:lpstr>Sequences</vt:lpstr>
      <vt:lpstr>How to choose sequences ?</vt:lpstr>
      <vt:lpstr>Sequences</vt:lpstr>
      <vt:lpstr>STIR vs T1 Gado FS</vt:lpstr>
      <vt:lpstr>STIR vs T1 Gado FS</vt:lpstr>
      <vt:lpstr>STIR vs T1 Gado FS</vt:lpstr>
      <vt:lpstr>Sequences</vt:lpstr>
      <vt:lpstr>Retrospective study</vt:lpstr>
      <vt:lpstr>MRI Technique</vt:lpstr>
      <vt:lpstr>MRI Technique- Slice positioning</vt:lpstr>
      <vt:lpstr>MRI Technique </vt:lpstr>
      <vt:lpstr>Diapositive 18</vt:lpstr>
      <vt:lpstr>Diapositive 19</vt:lpstr>
      <vt:lpstr>Diapositive 20</vt:lpstr>
      <vt:lpstr>Diapositive 21</vt:lpstr>
      <vt:lpstr>Diapositive 22</vt:lpstr>
      <vt:lpstr>Anatomy</vt:lpstr>
      <vt:lpstr>Diapositive 24</vt:lpstr>
      <vt:lpstr>Diapositive 25</vt:lpstr>
      <vt:lpstr>Diapositive 26</vt:lpstr>
      <vt:lpstr>Diapositive 27</vt:lpstr>
      <vt:lpstr>Classification</vt:lpstr>
      <vt:lpstr>Diapositive 29</vt:lpstr>
      <vt:lpstr>Diapositive 30</vt:lpstr>
      <vt:lpstr>Diapositive 31</vt:lpstr>
      <vt:lpstr>Superficial Fistula</vt:lpstr>
      <vt:lpstr>Intersphincteric Fistula </vt:lpstr>
      <vt:lpstr>Diapositive 34</vt:lpstr>
      <vt:lpstr> Transphincteric Fistula </vt:lpstr>
      <vt:lpstr>Transphincteric Fistula</vt:lpstr>
      <vt:lpstr>Suprasphincteric Fistula 20 % </vt:lpstr>
      <vt:lpstr>Diapositive 38</vt:lpstr>
      <vt:lpstr>Extrasphincteric Fistula</vt:lpstr>
      <vt:lpstr>Diapositive 40</vt:lpstr>
      <vt:lpstr>Complications</vt:lpstr>
      <vt:lpstr>Complications</vt:lpstr>
      <vt:lpstr>Report</vt:lpstr>
      <vt:lpstr>Diapositive 44</vt:lpstr>
      <vt:lpstr>Report</vt:lpstr>
      <vt:lpstr>Report</vt:lpstr>
      <vt:lpstr>Report</vt:lpstr>
      <vt:lpstr>Report</vt:lpstr>
      <vt:lpstr>Report</vt:lpstr>
      <vt:lpstr>Diapositive 50</vt:lpstr>
      <vt:lpstr>Report</vt:lpstr>
      <vt:lpstr>Questions from the surgeon</vt:lpstr>
      <vt:lpstr>Atypical Fistulas</vt:lpstr>
      <vt:lpstr>Diapositive 54</vt:lpstr>
      <vt:lpstr>Sinus Pilonidal</vt:lpstr>
      <vt:lpstr>Fournier gangrene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1</dc:title>
  <dc:creator>utilisateur</dc:creator>
  <cp:lastModifiedBy>HOEFFEL</cp:lastModifiedBy>
  <cp:revision>50</cp:revision>
  <dcterms:modified xsi:type="dcterms:W3CDTF">2016-05-17T14:32:12Z</dcterms:modified>
</cp:coreProperties>
</file>